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4" r:id="rId29"/>
    <p:sldId id="285" r:id="rId30"/>
    <p:sldId id="286" r:id="rId31"/>
    <p:sldId id="287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104" d="100"/>
          <a:sy n="104" d="100"/>
        </p:scale>
        <p:origin x="96" y="21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jpe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33841" y="1525651"/>
            <a:ext cx="5943600" cy="2085975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ctr" anchorCtr="0">
            <a:normAutofit/>
          </a:bodyPr>
          <a:lstStyle/>
          <a:p>
            <a:pPr>
              <a:lnSpc>
                <a:spcPct val="114999"/>
              </a:lnSpc>
            </a:pPr>
            <a:r>
              <a:rPr lang="en-US" sz="5400" b="1">
                <a:solidFill>
                  <a:srgbClr val="E7E8D4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我的家乡新疆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652891" y="4885552"/>
            <a:ext cx="2800350" cy="504825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t" anchorCtr="0"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2025" dirty="0" err="1">
                <a:solidFill>
                  <a:srgbClr val="E7E8D4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汇报人</a:t>
            </a:r>
            <a:r>
              <a:rPr lang="en-US" sz="2025" dirty="0">
                <a:solidFill>
                  <a:srgbClr val="E7E8D4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：</a:t>
            </a:r>
            <a:r>
              <a:rPr lang="zh-CN" altLang="en-US" sz="2025" dirty="0">
                <a:solidFill>
                  <a:srgbClr val="E7E8D4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林俊皓</a:t>
            </a:r>
            <a:endParaRPr lang="en-US" sz="2025" dirty="0">
              <a:solidFill>
                <a:srgbClr val="E7E8D4">
                  <a:alpha val="100000"/>
                </a:srgbClr>
              </a:solidFill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652891" y="5416866"/>
            <a:ext cx="3371850" cy="504825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t" anchorCtr="0"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2025">
                <a:solidFill>
                  <a:srgbClr val="E7E8D4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2024-10-29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54963" y="2034175"/>
            <a:ext cx="5829300" cy="781050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t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雅丹地貌是新疆罗布泊地区的一种特殊的地貌形态，是典型的风蚀性地貌，由风、水等自然力量长期侵蚀、切割而形成。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454963" y="1575832"/>
            <a:ext cx="5829300" cy="400050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ctr" anchorCtr="0">
            <a:noAutofit/>
          </a:bodyPr>
          <a:lstStyle/>
          <a:p>
            <a:pPr>
              <a:lnSpc>
                <a:spcPct val="77000"/>
              </a:lnSpc>
            </a:pPr>
            <a:r>
              <a:rPr lang="en-US" sz="20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雅丹地貌的形成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54963" y="3530045"/>
            <a:ext cx="5829300" cy="781050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t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雅丹地貌以奇特的形态、复杂的结构和丰富的色彩而著名，被誉为“大自然的鬼斧神工”。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54963" y="3071702"/>
            <a:ext cx="5829300" cy="400050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ctr" anchorCtr="0">
            <a:noAutofit/>
          </a:bodyPr>
          <a:lstStyle/>
          <a:p>
            <a:pPr>
              <a:lnSpc>
                <a:spcPct val="77000"/>
              </a:lnSpc>
            </a:pPr>
            <a:r>
              <a:rPr lang="en-US" sz="20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雅丹地貌的特点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54963" y="5118981"/>
            <a:ext cx="5829300" cy="781050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t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雅丹地貌是新疆最具代表性的自然景观之一，吸引着众多游客前来观光旅游和探险探秘。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54963" y="4660638"/>
            <a:ext cx="5829300" cy="400050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ctr" anchorCtr="0">
            <a:noAutofit/>
          </a:bodyPr>
          <a:lstStyle/>
          <a:p>
            <a:pPr>
              <a:lnSpc>
                <a:spcPct val="77000"/>
              </a:lnSpc>
            </a:pPr>
            <a:r>
              <a:rPr lang="en-US" sz="20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雅丹地貌的旅游价值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6738931" y="1450035"/>
            <a:ext cx="4792980" cy="4792980"/>
          </a:xfrm>
          <a:prstGeom prst="ellipse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476023" y="265328"/>
            <a:ext cx="11239500" cy="914400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3000" b="1">
                <a:solidFill>
                  <a:schemeClr val="dk2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独特雅丹地貌奇观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76023" y="265328"/>
            <a:ext cx="11239500" cy="914400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3000" b="1">
                <a:solidFill>
                  <a:schemeClr val="dk2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丰富野生动植物资源</a:t>
            </a:r>
          </a:p>
        </p:txBody>
      </p:sp>
      <p:sp>
        <p:nvSpPr>
          <p:cNvPr id="3" name="AutoShape 3"/>
          <p:cNvSpPr/>
          <p:nvPr/>
        </p:nvSpPr>
        <p:spPr>
          <a:xfrm>
            <a:off x="1043632" y="1558004"/>
            <a:ext cx="8572780" cy="1513522"/>
          </a:xfrm>
          <a:prstGeom prst="roundRect">
            <a:avLst>
              <a:gd name="adj" fmla="val 16667"/>
            </a:avLst>
          </a:prstGeom>
          <a:solidFill>
            <a:schemeClr val="lt2">
              <a:alpha val="80000"/>
            </a:schemeClr>
          </a:solidFill>
          <a:ln/>
        </p:spPr>
      </p:sp>
      <p:sp>
        <p:nvSpPr>
          <p:cNvPr id="4" name="AutoShape 4"/>
          <p:cNvSpPr/>
          <p:nvPr/>
        </p:nvSpPr>
        <p:spPr>
          <a:xfrm rot="1800000">
            <a:off x="644958" y="1963388"/>
            <a:ext cx="808893" cy="701803"/>
          </a:xfrm>
          <a:prstGeom prst="hexagon">
            <a:avLst>
              <a:gd name="adj" fmla="val 28663"/>
              <a:gd name="vf" fmla="val 115470"/>
            </a:avLst>
          </a:prstGeom>
          <a:solidFill>
            <a:schemeClr val="accent1">
              <a:alpha val="100000"/>
            </a:schemeClr>
          </a:solidFill>
          <a:ln/>
        </p:spPr>
      </p:sp>
      <p:sp>
        <p:nvSpPr>
          <p:cNvPr id="5" name="AutoShape 5"/>
          <p:cNvSpPr/>
          <p:nvPr/>
        </p:nvSpPr>
        <p:spPr>
          <a:xfrm>
            <a:off x="519875" y="1983537"/>
            <a:ext cx="1059059" cy="661505"/>
          </a:xfrm>
          <a:prstGeom prst="rect">
            <a:avLst/>
          </a:prstGeom>
          <a:noFill/>
          <a:ln/>
        </p:spPr>
        <p:txBody>
          <a:bodyPr vert="horz" wrap="square" lIns="95250" tIns="47625" rIns="95250" bIns="47625" rtlCol="0" anchor="ctr" anchorCtr="1">
            <a:noAutofit/>
          </a:bodyPr>
          <a:lstStyle/>
          <a:p>
            <a:pPr algn="ctr">
              <a:spcBef>
                <a:spcPts val="375"/>
              </a:spcBef>
              <a:defRPr/>
            </a:pPr>
            <a:r>
              <a:rPr lang="en-US" sz="270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01</a:t>
            </a:r>
            <a:endParaRPr lang="en-US" sz="1100"/>
          </a:p>
        </p:txBody>
      </p:sp>
      <p:sp>
        <p:nvSpPr>
          <p:cNvPr id="6" name="TextBox 6"/>
          <p:cNvSpPr txBox="1"/>
          <p:nvPr/>
        </p:nvSpPr>
        <p:spPr>
          <a:xfrm>
            <a:off x="1839654" y="2145030"/>
            <a:ext cx="7409867" cy="868915"/>
          </a:xfrm>
          <a:prstGeom prst="rect">
            <a:avLst/>
          </a:prstGeom>
          <a:ln/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新疆是中国野生动物资源最丰富的地区之一，拥有许多珍稀的野生动物，如野驴、野马、雪豹、黑鹳等。</a:t>
            </a:r>
          </a:p>
        </p:txBody>
      </p:sp>
      <p:sp>
        <p:nvSpPr>
          <p:cNvPr id="7" name="AutoShape 7"/>
          <p:cNvSpPr/>
          <p:nvPr/>
        </p:nvSpPr>
        <p:spPr>
          <a:xfrm>
            <a:off x="2159565" y="3291252"/>
            <a:ext cx="8572780" cy="1513522"/>
          </a:xfrm>
          <a:prstGeom prst="roundRect">
            <a:avLst>
              <a:gd name="adj" fmla="val 16667"/>
            </a:avLst>
          </a:prstGeom>
          <a:solidFill>
            <a:schemeClr val="lt2">
              <a:alpha val="80000"/>
            </a:schemeClr>
          </a:solidFill>
          <a:ln/>
        </p:spPr>
      </p:sp>
      <p:sp>
        <p:nvSpPr>
          <p:cNvPr id="8" name="TextBox 8"/>
          <p:cNvSpPr txBox="1"/>
          <p:nvPr/>
        </p:nvSpPr>
        <p:spPr>
          <a:xfrm>
            <a:off x="3011101" y="3888105"/>
            <a:ext cx="7409867" cy="868915"/>
          </a:xfrm>
          <a:prstGeom prst="rect">
            <a:avLst/>
          </a:prstGeom>
          <a:ln/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新疆的植物资源也非常丰富，包括许多珍稀植物和特有植物，如胡杨、梭梭、雪莲等。</a:t>
            </a:r>
          </a:p>
        </p:txBody>
      </p:sp>
      <p:sp>
        <p:nvSpPr>
          <p:cNvPr id="9" name="AutoShape 9"/>
          <p:cNvSpPr/>
          <p:nvPr/>
        </p:nvSpPr>
        <p:spPr>
          <a:xfrm>
            <a:off x="3275499" y="4988243"/>
            <a:ext cx="8572780" cy="1513522"/>
          </a:xfrm>
          <a:prstGeom prst="roundRect">
            <a:avLst>
              <a:gd name="adj" fmla="val 16667"/>
            </a:avLst>
          </a:prstGeom>
          <a:solidFill>
            <a:schemeClr val="lt2">
              <a:alpha val="80000"/>
            </a:schemeClr>
          </a:solidFill>
          <a:ln/>
        </p:spPr>
      </p:sp>
      <p:sp>
        <p:nvSpPr>
          <p:cNvPr id="10" name="TextBox 10"/>
          <p:cNvSpPr txBox="1"/>
          <p:nvPr/>
        </p:nvSpPr>
        <p:spPr>
          <a:xfrm>
            <a:off x="4071520" y="5572125"/>
            <a:ext cx="7409867" cy="868915"/>
          </a:xfrm>
          <a:prstGeom prst="rect">
            <a:avLst/>
          </a:prstGeom>
          <a:ln/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为了保护新疆的野生动植物资源，政府采取了一系列措施，如建立自然保护区、加强执法力度等，取得了显著的成效。</a:t>
            </a:r>
          </a:p>
        </p:txBody>
      </p:sp>
      <p:sp>
        <p:nvSpPr>
          <p:cNvPr id="11" name="AutoShape 11"/>
          <p:cNvSpPr/>
          <p:nvPr/>
        </p:nvSpPr>
        <p:spPr>
          <a:xfrm rot="1800000">
            <a:off x="1730824" y="3697112"/>
            <a:ext cx="808893" cy="701803"/>
          </a:xfrm>
          <a:prstGeom prst="hexagon">
            <a:avLst>
              <a:gd name="adj" fmla="val 28663"/>
              <a:gd name="vf" fmla="val 115470"/>
            </a:avLst>
          </a:prstGeom>
          <a:solidFill>
            <a:schemeClr val="accent1">
              <a:alpha val="100000"/>
            </a:schemeClr>
          </a:solidFill>
          <a:ln/>
        </p:spPr>
      </p:sp>
      <p:sp>
        <p:nvSpPr>
          <p:cNvPr id="12" name="AutoShape 12"/>
          <p:cNvSpPr/>
          <p:nvPr/>
        </p:nvSpPr>
        <p:spPr>
          <a:xfrm>
            <a:off x="1605741" y="3717260"/>
            <a:ext cx="1059059" cy="661505"/>
          </a:xfrm>
          <a:prstGeom prst="rect">
            <a:avLst/>
          </a:prstGeom>
          <a:noFill/>
          <a:ln/>
        </p:spPr>
        <p:txBody>
          <a:bodyPr vert="horz" wrap="square" lIns="95250" tIns="47625" rIns="95250" bIns="47625" rtlCol="0" anchor="ctr" anchorCtr="1">
            <a:noAutofit/>
          </a:bodyPr>
          <a:lstStyle/>
          <a:p>
            <a:pPr algn="ctr">
              <a:spcBef>
                <a:spcPts val="375"/>
              </a:spcBef>
              <a:defRPr/>
            </a:pPr>
            <a:r>
              <a:rPr lang="en-US" sz="270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02</a:t>
            </a:r>
            <a:endParaRPr lang="en-US" sz="1100"/>
          </a:p>
        </p:txBody>
      </p:sp>
      <p:sp>
        <p:nvSpPr>
          <p:cNvPr id="13" name="AutoShape 13"/>
          <p:cNvSpPr/>
          <p:nvPr/>
        </p:nvSpPr>
        <p:spPr>
          <a:xfrm rot="1800000">
            <a:off x="2866220" y="5394102"/>
            <a:ext cx="808893" cy="701803"/>
          </a:xfrm>
          <a:prstGeom prst="hexagon">
            <a:avLst>
              <a:gd name="adj" fmla="val 28663"/>
              <a:gd name="vf" fmla="val 115470"/>
            </a:avLst>
          </a:prstGeom>
          <a:solidFill>
            <a:schemeClr val="accent1">
              <a:alpha val="100000"/>
            </a:schemeClr>
          </a:solidFill>
          <a:ln/>
        </p:spPr>
      </p:sp>
      <p:sp>
        <p:nvSpPr>
          <p:cNvPr id="14" name="AutoShape 14"/>
          <p:cNvSpPr/>
          <p:nvPr/>
        </p:nvSpPr>
        <p:spPr>
          <a:xfrm>
            <a:off x="2741137" y="5414251"/>
            <a:ext cx="1059059" cy="661505"/>
          </a:xfrm>
          <a:prstGeom prst="rect">
            <a:avLst/>
          </a:prstGeom>
          <a:noFill/>
          <a:ln/>
        </p:spPr>
        <p:txBody>
          <a:bodyPr vert="horz" wrap="square" lIns="95250" tIns="47625" rIns="95250" bIns="47625" rtlCol="0" anchor="ctr" anchorCtr="1">
            <a:noAutofit/>
          </a:bodyPr>
          <a:lstStyle/>
          <a:p>
            <a:pPr algn="ctr">
              <a:spcBef>
                <a:spcPts val="375"/>
              </a:spcBef>
              <a:defRPr/>
            </a:pPr>
            <a:r>
              <a:rPr lang="en-US" sz="270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03</a:t>
            </a:r>
            <a:endParaRPr lang="en-US" sz="1100"/>
          </a:p>
        </p:txBody>
      </p:sp>
      <p:sp>
        <p:nvSpPr>
          <p:cNvPr id="15" name="TextBox 15"/>
          <p:cNvSpPr txBox="1"/>
          <p:nvPr/>
        </p:nvSpPr>
        <p:spPr>
          <a:xfrm>
            <a:off x="1835843" y="1723773"/>
            <a:ext cx="3143250" cy="342900"/>
          </a:xfrm>
          <a:prstGeom prst="rect">
            <a:avLst/>
          </a:prstGeom>
          <a:ln/>
        </p:spPr>
        <p:txBody>
          <a:bodyPr vert="horz" wrap="square" lIns="0" tIns="0" rIns="0" bIns="0" rtlCol="0" anchor="ctr" anchorCtr="0">
            <a:noAutofit/>
          </a:bodyPr>
          <a:lstStyle/>
          <a:p>
            <a:pPr>
              <a:lnSpc>
                <a:spcPct val="100000"/>
              </a:lnSpc>
              <a:spcBef>
                <a:spcPts val="375"/>
              </a:spcBef>
            </a:pPr>
            <a:r>
              <a:rPr lang="en-US" sz="21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新疆的野生动物资源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011101" y="3465700"/>
            <a:ext cx="3143250" cy="342900"/>
          </a:xfrm>
          <a:prstGeom prst="rect">
            <a:avLst/>
          </a:prstGeom>
          <a:ln/>
        </p:spPr>
        <p:txBody>
          <a:bodyPr vert="horz" wrap="square" lIns="0" tIns="0" rIns="0" bIns="0" rtlCol="0" anchor="ctr" anchorCtr="0">
            <a:noAutofit/>
          </a:bodyPr>
          <a:lstStyle/>
          <a:p>
            <a:pPr>
              <a:lnSpc>
                <a:spcPct val="100000"/>
              </a:lnSpc>
              <a:spcBef>
                <a:spcPts val="375"/>
              </a:spcBef>
            </a:pPr>
            <a:r>
              <a:rPr lang="en-US" sz="21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新疆的植物资源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071520" y="5174021"/>
            <a:ext cx="3143250" cy="342900"/>
          </a:xfrm>
          <a:prstGeom prst="rect">
            <a:avLst/>
          </a:prstGeom>
          <a:ln/>
        </p:spPr>
        <p:txBody>
          <a:bodyPr vert="horz" wrap="square" lIns="0" tIns="0" rIns="0" bIns="0" rtlCol="0" anchor="ctr" anchorCtr="0">
            <a:noAutofit/>
          </a:bodyPr>
          <a:lstStyle/>
          <a:p>
            <a:pPr>
              <a:lnSpc>
                <a:spcPct val="100000"/>
              </a:lnSpc>
              <a:spcBef>
                <a:spcPts val="375"/>
              </a:spcBef>
            </a:pPr>
            <a:r>
              <a:rPr lang="en-US" sz="21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野生动植物资源的保护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371722" y="2731852"/>
            <a:ext cx="1619834" cy="1600118"/>
          </a:xfrm>
          <a:prstGeom prst="rect">
            <a:avLst/>
          </a:prstGeom>
          <a:ln/>
        </p:spPr>
        <p:txBody>
          <a:bodyPr vert="horz" wrap="square" lIns="66008" tIns="33052" rIns="66008" bIns="33052" rtlCol="0" anchor="t" anchorCtr="0">
            <a:normAutofit/>
          </a:bodyPr>
          <a:lstStyle/>
          <a:p>
            <a:pPr algn="r">
              <a:lnSpc>
                <a:spcPct val="100000"/>
              </a:lnSpc>
            </a:pPr>
            <a:r>
              <a:rPr lang="en-US" sz="9000" b="1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03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4719532" y="2364760"/>
            <a:ext cx="6770551" cy="2117896"/>
          </a:xfrm>
          <a:prstGeom prst="rect">
            <a:avLst/>
          </a:prstGeom>
          <a:ln/>
        </p:spPr>
        <p:txBody>
          <a:bodyPr vert="horz" wrap="square" lIns="91440" tIns="45720" rIns="91440" bIns="45720" rtlCol="0" anchor="ctr" anchorCtr="0">
            <a:normAutofit/>
          </a:bodyPr>
          <a:lstStyle/>
          <a:p>
            <a:pPr algn="l">
              <a:lnSpc>
                <a:spcPct val="120000"/>
              </a:lnSpc>
              <a:spcBef>
                <a:spcPts val="375"/>
              </a:spcBef>
            </a:pPr>
            <a:r>
              <a:rPr lang="en-US" sz="4500" b="1">
                <a:solidFill>
                  <a:srgbClr val="076843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家乡的民俗文化与传统节日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t="16708" b="16708"/>
          <a:stretch>
            <a:fillRect/>
          </a:stretch>
        </p:blipFill>
        <p:spPr>
          <a:xfrm>
            <a:off x="552651" y="1629738"/>
            <a:ext cx="4219249" cy="4219249"/>
          </a:xfrm>
          <a:prstGeom prst="ellipse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5316538" y="1567945"/>
            <a:ext cx="6096000" cy="400050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b" anchorCtr="0">
            <a:noAutofit/>
          </a:bodyPr>
          <a:lstStyle/>
          <a:p>
            <a:pPr>
              <a:lnSpc>
                <a:spcPct val="77000"/>
              </a:lnSpc>
              <a:spcBef>
                <a:spcPts val="450"/>
              </a:spcBef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维吾尔族歌舞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316538" y="2054291"/>
            <a:ext cx="6096000" cy="852311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t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维吾尔族人民能歌善舞，传统歌舞有《十二木卡姆》等，具有独特的艺术魅力。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344099" y="3218179"/>
            <a:ext cx="6096000" cy="400050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b" anchorCtr="0">
            <a:noAutofit/>
          </a:bodyPr>
          <a:lstStyle/>
          <a:p>
            <a:pPr>
              <a:lnSpc>
                <a:spcPct val="77000"/>
              </a:lnSpc>
              <a:spcBef>
                <a:spcPts val="450"/>
              </a:spcBef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手工艺品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344099" y="3704525"/>
            <a:ext cx="6096000" cy="852311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t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维吾尔族手工艺品如地毯、花帽、刺绣等，精美绝伦，深受游客喜爱。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371661" y="4868412"/>
            <a:ext cx="6096000" cy="400050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b" anchorCtr="0">
            <a:noAutofit/>
          </a:bodyPr>
          <a:lstStyle/>
          <a:p>
            <a:pPr>
              <a:lnSpc>
                <a:spcPct val="77000"/>
              </a:lnSpc>
              <a:spcBef>
                <a:spcPts val="450"/>
              </a:spcBef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维吾尔族乐器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371661" y="5354759"/>
            <a:ext cx="6096000" cy="852311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t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维吾尔族传统乐器如都塔尔、热瓦普等，音色独特，为歌舞表演增添色彩。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76023" y="265328"/>
            <a:ext cx="11239500" cy="914400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3000" b="1">
                <a:solidFill>
                  <a:schemeClr val="dk2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维吾尔族歌舞及手工艺品展示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990290" y="4933294"/>
            <a:ext cx="2809472" cy="1140368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t" anchorCtr="0">
            <a:noAutofit/>
          </a:bodyPr>
          <a:lstStyle/>
          <a:p>
            <a:pPr algn="ctr"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哈萨克族传统居住形式，便于拆卸和搬迁，适应游牧生活。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990089" y="4085631"/>
            <a:ext cx="2809875" cy="507055"/>
          </a:xfrm>
          <a:prstGeom prst="rect">
            <a:avLst/>
          </a:prstGeom>
          <a:ln>
            <a:solidFill>
              <a:schemeClr val="accent1">
                <a:alpha val="100000"/>
              </a:schemeClr>
            </a:solidFill>
          </a:ln>
        </p:spPr>
        <p:txBody>
          <a:bodyPr vert="horz" wrap="square" lIns="114300" tIns="57150" rIns="114300" bIns="57150" rtlCol="0" anchor="t" anchorCtr="0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哈萨克族毡房</a:t>
            </a:r>
          </a:p>
        </p:txBody>
      </p:sp>
      <p:cxnSp>
        <p:nvCxnSpPr>
          <p:cNvPr id="4" name="Connector 4"/>
          <p:cNvCxnSpPr/>
          <p:nvPr/>
        </p:nvCxnSpPr>
        <p:spPr>
          <a:xfrm>
            <a:off x="1056616" y="4732887"/>
            <a:ext cx="2676821" cy="0"/>
          </a:xfrm>
          <a:prstGeom prst="line">
            <a:avLst/>
          </a:prstGeom>
          <a:ln w="9525">
            <a:solidFill>
              <a:schemeClr val="accent1"/>
            </a:solidFill>
            <a:prstDash val="dash"/>
            <a:headEnd type="none"/>
            <a:tailEnd type="none"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 l="16625" r="16625"/>
          <a:stretch>
            <a:fillRect/>
          </a:stretch>
        </p:blipFill>
        <p:spPr>
          <a:xfrm>
            <a:off x="4980951" y="1649322"/>
            <a:ext cx="2231507" cy="2231507"/>
          </a:xfrm>
          <a:prstGeom prst="ellipse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4725104" y="4085631"/>
            <a:ext cx="2743200" cy="507055"/>
          </a:xfrm>
          <a:prstGeom prst="rect">
            <a:avLst/>
          </a:prstGeom>
          <a:ln>
            <a:solidFill>
              <a:schemeClr val="accent1">
                <a:alpha val="100000"/>
              </a:schemeClr>
            </a:solidFill>
          </a:ln>
        </p:spPr>
        <p:txBody>
          <a:bodyPr vert="horz" wrap="square" lIns="114300" tIns="57150" rIns="114300" bIns="57150" rtlCol="0" anchor="t" anchorCtr="0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毡房生活体验</a:t>
            </a:r>
          </a:p>
        </p:txBody>
      </p:sp>
      <p:cxnSp>
        <p:nvCxnSpPr>
          <p:cNvPr id="7" name="Connector 7"/>
          <p:cNvCxnSpPr/>
          <p:nvPr/>
        </p:nvCxnSpPr>
        <p:spPr>
          <a:xfrm>
            <a:off x="4758293" y="4732887"/>
            <a:ext cx="2676821" cy="0"/>
          </a:xfrm>
          <a:prstGeom prst="line">
            <a:avLst/>
          </a:prstGeom>
          <a:ln w="9525">
            <a:solidFill>
              <a:schemeClr val="accent1"/>
            </a:solidFill>
            <a:prstDash val="dash"/>
            <a:headEnd type="none"/>
            <a:tailEnd type="none"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rcRect l="16667" r="16667"/>
          <a:stretch>
            <a:fillRect/>
          </a:stretch>
        </p:blipFill>
        <p:spPr>
          <a:xfrm>
            <a:off x="8682669" y="1649322"/>
            <a:ext cx="2231507" cy="2231507"/>
          </a:xfrm>
          <a:prstGeom prst="ellipse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8374434" y="4085631"/>
            <a:ext cx="2847975" cy="507055"/>
          </a:xfrm>
          <a:prstGeom prst="rect">
            <a:avLst/>
          </a:prstGeom>
          <a:ln>
            <a:solidFill>
              <a:schemeClr val="accent1">
                <a:alpha val="100000"/>
              </a:schemeClr>
            </a:solidFill>
          </a:ln>
        </p:spPr>
        <p:txBody>
          <a:bodyPr vert="horz" wrap="square" lIns="114300" tIns="57150" rIns="114300" bIns="57150" rtlCol="0" anchor="t" anchorCtr="0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哈萨克族美食</a:t>
            </a:r>
          </a:p>
        </p:txBody>
      </p:sp>
      <p:cxnSp>
        <p:nvCxnSpPr>
          <p:cNvPr id="10" name="Connector 10"/>
          <p:cNvCxnSpPr/>
          <p:nvPr/>
        </p:nvCxnSpPr>
        <p:spPr>
          <a:xfrm>
            <a:off x="8460012" y="4732887"/>
            <a:ext cx="2676821" cy="0"/>
          </a:xfrm>
          <a:prstGeom prst="line">
            <a:avLst/>
          </a:prstGeom>
          <a:ln w="9525">
            <a:solidFill>
              <a:schemeClr val="accent1"/>
            </a:solidFill>
            <a:prstDash val="dash"/>
            <a:headEnd type="none"/>
            <a:tailEnd type="none"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11" name="Picture 11"/>
          <p:cNvPicPr>
            <a:picLocks noChangeAspect="1"/>
          </p:cNvPicPr>
          <p:nvPr/>
        </p:nvPicPr>
        <p:blipFill>
          <a:blip r:embed="rId5"/>
          <a:srcRect l="16667" r="16667"/>
          <a:stretch>
            <a:fillRect/>
          </a:stretch>
        </p:blipFill>
        <p:spPr>
          <a:xfrm>
            <a:off x="1279273" y="1649322"/>
            <a:ext cx="2231507" cy="2231507"/>
          </a:xfrm>
          <a:prstGeom prst="ellipse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4712639" y="4933294"/>
            <a:ext cx="2768130" cy="1140368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t" anchorCtr="0">
            <a:noAutofit/>
          </a:bodyPr>
          <a:lstStyle/>
          <a:p>
            <a:pPr algn="ctr"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游客可以亲身体验哈萨克族毡房生活，了解他们的日常生活习俗。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373015" y="4933294"/>
            <a:ext cx="2850815" cy="1140368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t" anchorCtr="0">
            <a:noAutofit/>
          </a:bodyPr>
          <a:lstStyle/>
          <a:p>
            <a:pPr algn="ctr"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品尝哈萨克族传统美食如羊肉抓饭、马奶酒等，感受独特风味。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76023" y="265328"/>
            <a:ext cx="11239500" cy="914400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t" anchorCtr="0">
            <a:spAutoFit/>
          </a:bodyPr>
          <a:lstStyle/>
          <a:p>
            <a:pPr>
              <a:lnSpc>
                <a:spcPct val="140000"/>
              </a:lnSpc>
            </a:pPr>
            <a:r>
              <a:rPr lang="en-US" sz="3000" b="1">
                <a:solidFill>
                  <a:schemeClr val="dk2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哈萨克族毡房生活体验分享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/>
          </a:blip>
          <a:srcRect/>
          <a:stretch>
            <a:fillRect/>
          </a:stretch>
        </p:blipFill>
        <p:spPr>
          <a:xfrm>
            <a:off x="6203747" y="1487175"/>
            <a:ext cx="5238701" cy="4637054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482606" y="1947878"/>
            <a:ext cx="4238625" cy="914400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t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蒙古族传统节日，包括赛马、摔跤、射箭等比赛项目，是蒙古族人民的盛会。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482606" y="1370655"/>
            <a:ext cx="4219575" cy="738707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那达慕大会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482606" y="3712973"/>
            <a:ext cx="4238625" cy="914400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t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蒙古族摔跤是那达慕大会的重要项目之一，选手们身着传统服装，进行激烈的角逐。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482606" y="3116450"/>
            <a:ext cx="4219575" cy="736876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摔跤比赛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482606" y="5377103"/>
            <a:ext cx="4238625" cy="914400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t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赛马和射箭是蒙古族传统的体育活动，展示着蒙古族人民的骑射技艺和勇敢精神。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482606" y="4799881"/>
            <a:ext cx="4219575" cy="749453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赛马与射箭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76023" y="265328"/>
            <a:ext cx="11239500" cy="914400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t" anchorCtr="0">
            <a:spAutoFit/>
          </a:bodyPr>
          <a:lstStyle/>
          <a:p>
            <a:pPr>
              <a:lnSpc>
                <a:spcPct val="140000"/>
              </a:lnSpc>
            </a:pPr>
            <a:r>
              <a:rPr lang="en-US" sz="3000" b="1">
                <a:solidFill>
                  <a:schemeClr val="dk2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蒙古族那达慕大会盛况回顾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42238" y="1676264"/>
            <a:ext cx="849630" cy="481965"/>
          </a:xfrm>
          <a:prstGeom prst="rect">
            <a:avLst/>
          </a:prstGeom>
          <a:ln/>
        </p:spPr>
        <p:txBody>
          <a:bodyPr vert="horz" wrap="square" lIns="91440" tIns="45720" rIns="91440" bIns="45720" rtlCol="0" anchor="ctr" anchorCtr="0">
            <a:spAutoFit/>
          </a:bodyPr>
          <a:lstStyle/>
          <a:p>
            <a:pPr algn="ctr">
              <a:lnSpc>
                <a:spcPct val="100000"/>
              </a:lnSpc>
              <a:spcBef>
                <a:spcPts val="375"/>
              </a:spcBef>
            </a:pPr>
            <a:r>
              <a:rPr lang="en-US" sz="2400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01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42238" y="3414840"/>
            <a:ext cx="849630" cy="481965"/>
          </a:xfrm>
          <a:prstGeom prst="rect">
            <a:avLst/>
          </a:prstGeom>
          <a:ln/>
        </p:spPr>
        <p:txBody>
          <a:bodyPr vert="horz" wrap="square" lIns="91440" tIns="45720" rIns="91440" bIns="45720" rtlCol="0" anchor="ctr" anchorCtr="0">
            <a:spAutoFit/>
          </a:bodyPr>
          <a:lstStyle/>
          <a:p>
            <a:pPr algn="ctr">
              <a:lnSpc>
                <a:spcPct val="100000"/>
              </a:lnSpc>
              <a:spcBef>
                <a:spcPts val="375"/>
              </a:spcBef>
            </a:pPr>
            <a:r>
              <a:rPr lang="en-US" sz="2400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02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42238" y="5136121"/>
            <a:ext cx="849630" cy="481965"/>
          </a:xfrm>
          <a:prstGeom prst="rect">
            <a:avLst/>
          </a:prstGeom>
          <a:ln/>
        </p:spPr>
        <p:txBody>
          <a:bodyPr vert="horz" wrap="square" lIns="91440" tIns="45720" rIns="91440" bIns="45720" rtlCol="0" anchor="ctr" anchorCtr="0">
            <a:spAutoFit/>
          </a:bodyPr>
          <a:lstStyle/>
          <a:p>
            <a:pPr algn="ctr">
              <a:lnSpc>
                <a:spcPct val="100000"/>
              </a:lnSpc>
              <a:spcBef>
                <a:spcPts val="375"/>
              </a:spcBef>
            </a:pPr>
            <a:r>
              <a:rPr lang="en-US" sz="2400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03</a:t>
            </a:r>
          </a:p>
        </p:txBody>
      </p:sp>
      <p:sp>
        <p:nvSpPr>
          <p:cNvPr id="13" name="AutoShape 13"/>
          <p:cNvSpPr/>
          <p:nvPr/>
        </p:nvSpPr>
        <p:spPr>
          <a:xfrm>
            <a:off x="647738" y="1597932"/>
            <a:ext cx="638629" cy="638629"/>
          </a:xfrm>
          <a:prstGeom prst="rect">
            <a:avLst/>
          </a:prstGeom>
          <a:noFill/>
          <a:ln w="19050">
            <a:solidFill>
              <a:schemeClr val="accent1">
                <a:alpha val="100000"/>
              </a:schemeClr>
            </a:solidFill>
            <a:prstDash val="solid"/>
          </a:ln>
        </p:spPr>
      </p:sp>
      <p:sp>
        <p:nvSpPr>
          <p:cNvPr id="14" name="AutoShape 14"/>
          <p:cNvSpPr/>
          <p:nvPr/>
        </p:nvSpPr>
        <p:spPr>
          <a:xfrm>
            <a:off x="647738" y="3327861"/>
            <a:ext cx="638629" cy="638629"/>
          </a:xfrm>
          <a:prstGeom prst="rect">
            <a:avLst/>
          </a:prstGeom>
          <a:noFill/>
          <a:ln w="19050">
            <a:solidFill>
              <a:schemeClr val="accent1">
                <a:alpha val="100000"/>
              </a:schemeClr>
            </a:solidFill>
            <a:prstDash val="solid"/>
          </a:ln>
        </p:spPr>
      </p:sp>
      <p:sp>
        <p:nvSpPr>
          <p:cNvPr id="15" name="AutoShape 15"/>
          <p:cNvSpPr/>
          <p:nvPr/>
        </p:nvSpPr>
        <p:spPr>
          <a:xfrm>
            <a:off x="647738" y="5057789"/>
            <a:ext cx="638629" cy="638629"/>
          </a:xfrm>
          <a:prstGeom prst="rect">
            <a:avLst/>
          </a:prstGeom>
          <a:noFill/>
          <a:ln w="19050">
            <a:solidFill>
              <a:schemeClr val="accent1">
                <a:alpha val="100000"/>
              </a:schemeClr>
            </a:solidFill>
            <a:prstDash val="solid"/>
          </a:ln>
        </p:spPr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4462463" y="2088071"/>
            <a:ext cx="3267075" cy="3267075"/>
          </a:xfrm>
          <a:prstGeom prst="ellipse">
            <a:avLst/>
          </a:prstGeom>
          <a:ln w="57150">
            <a:solidFill>
              <a:schemeClr val="accent1"/>
            </a:solidFill>
            <a:prstDash val="solid"/>
          </a:ln>
        </p:spPr>
      </p:pic>
      <p:sp>
        <p:nvSpPr>
          <p:cNvPr id="3" name="TextBox 3"/>
          <p:cNvSpPr txBox="1"/>
          <p:nvPr/>
        </p:nvSpPr>
        <p:spPr>
          <a:xfrm>
            <a:off x="539110" y="2972036"/>
            <a:ext cx="3314231" cy="647995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ctr" anchorCtr="0">
            <a:noAutofit/>
          </a:bodyPr>
          <a:lstStyle/>
          <a:p>
            <a:pPr algn="r">
              <a:lnSpc>
                <a:spcPct val="120000"/>
              </a:lnSpc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柯尔克孜族文化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8059848" y="1716027"/>
            <a:ext cx="3314231" cy="1580007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t" anchorCtr="0">
            <a:noAutofit/>
          </a:bodyPr>
          <a:lstStyle/>
          <a:p>
            <a:pPr algn="l"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塔吉克族生活在帕米尔高原，他们的传统音乐、舞蹈和服饰具有浓郁的高原特色。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059848" y="1097369"/>
            <a:ext cx="3314231" cy="622955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ctr" anchorCtr="0">
            <a:noAutofit/>
          </a:bodyPr>
          <a:lstStyle/>
          <a:p>
            <a:pPr>
              <a:lnSpc>
                <a:spcPct val="96000"/>
              </a:lnSpc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塔吉克族文化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059848" y="4019931"/>
            <a:ext cx="3314231" cy="547835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b" anchorCtr="0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锡伯族文化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059848" y="4565142"/>
            <a:ext cx="3314231" cy="1580007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t" anchorCtr="0">
            <a:noAutofit/>
          </a:bodyPr>
          <a:lstStyle/>
          <a:p>
            <a:pPr algn="l"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锡伯族是新疆的世居民族之一，他们的传统弓箭制作技艺和渔猎文化独具特色。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39110" y="3620031"/>
            <a:ext cx="3314231" cy="1580007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t" anchorCtr="0">
            <a:noAutofit/>
          </a:bodyPr>
          <a:lstStyle/>
          <a:p>
            <a:pPr algn="r"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柯尔克孜族拥有独特的音乐、舞蹈和手工艺品，如《玛纳斯》史诗等。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76023" y="265328"/>
            <a:ext cx="11239500" cy="914400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3000" b="1">
                <a:solidFill>
                  <a:schemeClr val="dk2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其他少数民族文化瑰宝挖掘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371722" y="2731852"/>
            <a:ext cx="1619834" cy="1600118"/>
          </a:xfrm>
          <a:prstGeom prst="rect">
            <a:avLst/>
          </a:prstGeom>
          <a:ln/>
        </p:spPr>
        <p:txBody>
          <a:bodyPr vert="horz" wrap="square" lIns="66008" tIns="33052" rIns="66008" bIns="33052" rtlCol="0" anchor="t" anchorCtr="0">
            <a:normAutofit/>
          </a:bodyPr>
          <a:lstStyle/>
          <a:p>
            <a:pPr algn="r">
              <a:lnSpc>
                <a:spcPct val="100000"/>
              </a:lnSpc>
            </a:pPr>
            <a:r>
              <a:rPr lang="en-US" sz="9000" b="1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04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4719532" y="2364760"/>
            <a:ext cx="6770551" cy="2117896"/>
          </a:xfrm>
          <a:prstGeom prst="rect">
            <a:avLst/>
          </a:prstGeom>
          <a:ln/>
        </p:spPr>
        <p:txBody>
          <a:bodyPr vert="horz" wrap="square" lIns="91440" tIns="45720" rIns="91440" bIns="45720" rtlCol="0" anchor="ctr" anchorCtr="0">
            <a:normAutofit/>
          </a:bodyPr>
          <a:lstStyle/>
          <a:p>
            <a:pPr algn="l">
              <a:lnSpc>
                <a:spcPct val="120000"/>
              </a:lnSpc>
              <a:spcBef>
                <a:spcPts val="375"/>
              </a:spcBef>
            </a:pPr>
            <a:r>
              <a:rPr lang="en-US" sz="4500" b="1">
                <a:solidFill>
                  <a:srgbClr val="076843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美食与特色小吃介绍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/>
          </a:blip>
          <a:srcRect/>
          <a:stretch>
            <a:fillRect/>
          </a:stretch>
        </p:blipFill>
        <p:spPr>
          <a:xfrm>
            <a:off x="476023" y="1726817"/>
            <a:ext cx="4434841" cy="4434841"/>
          </a:xfrm>
          <a:prstGeom prst="round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5562187" y="4881292"/>
            <a:ext cx="6000750" cy="711336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b" anchorCtr="0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食用方法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267801" y="5523753"/>
            <a:ext cx="6477000" cy="914400"/>
          </a:xfrm>
          <a:prstGeom prst="rect">
            <a:avLst/>
          </a:prstGeom>
          <a:ln/>
        </p:spPr>
        <p:txBody>
          <a:bodyPr vert="horz" wrap="square" lIns="0" tIns="0" rIns="0" bIns="0" rtlCol="0" anchor="t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将烤好的全羊放在大盘中，用刀切割成适当大小的块状，搭配当地特有的调料和蒜泥，口感鲜美，肉质酥烂。</a:t>
            </a:r>
          </a:p>
        </p:txBody>
      </p:sp>
      <p:sp>
        <p:nvSpPr>
          <p:cNvPr id="5" name="AutoShape 5"/>
          <p:cNvSpPr/>
          <p:nvPr/>
        </p:nvSpPr>
        <p:spPr>
          <a:xfrm>
            <a:off x="5267801" y="1835975"/>
            <a:ext cx="238125" cy="238125"/>
          </a:xfrm>
          <a:prstGeom prst="ellipse">
            <a:avLst/>
          </a:prstGeom>
          <a:solidFill>
            <a:schemeClr val="accent1">
              <a:alpha val="100000"/>
            </a:schemeClr>
          </a:solidFill>
          <a:ln/>
        </p:spPr>
      </p:sp>
      <p:sp>
        <p:nvSpPr>
          <p:cNvPr id="6" name="TextBox 6"/>
          <p:cNvSpPr txBox="1"/>
          <p:nvPr/>
        </p:nvSpPr>
        <p:spPr>
          <a:xfrm>
            <a:off x="5562187" y="1621998"/>
            <a:ext cx="6000750" cy="666079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b" anchorCtr="0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选材与准备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267801" y="2234038"/>
            <a:ext cx="6477000" cy="914400"/>
          </a:xfrm>
          <a:prstGeom prst="rect">
            <a:avLst/>
          </a:prstGeom>
          <a:ln/>
        </p:spPr>
        <p:txBody>
          <a:bodyPr vert="horz" wrap="square" lIns="0" tIns="0" rIns="0" bIns="0" rtlCol="0" anchor="t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选用优质羊只，宰杀、去毛、清洗后，整只羊进行腌制，腌制时间需根据气温和口味调整。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562187" y="3262274"/>
            <a:ext cx="6000750" cy="697555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b" anchorCtr="0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烤制技巧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267801" y="3896612"/>
            <a:ext cx="6477000" cy="914400"/>
          </a:xfrm>
          <a:prstGeom prst="rect">
            <a:avLst/>
          </a:prstGeom>
          <a:ln/>
        </p:spPr>
        <p:txBody>
          <a:bodyPr vert="horz" wrap="square" lIns="0" tIns="0" rIns="0" bIns="0" rtlCol="0" anchor="t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采用传统烤制技艺，将腌制好的羊只放在特制的烤架上，使用果木或木炭火烤制，不断翻动，直至表面金黄酥脆。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76023" y="265328"/>
            <a:ext cx="11239500" cy="914400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3000" b="1">
                <a:solidFill>
                  <a:schemeClr val="dk2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传统烤全羊制作技艺传承</a:t>
            </a:r>
          </a:p>
        </p:txBody>
      </p:sp>
      <p:sp>
        <p:nvSpPr>
          <p:cNvPr id="11" name="AutoShape 11"/>
          <p:cNvSpPr/>
          <p:nvPr/>
        </p:nvSpPr>
        <p:spPr>
          <a:xfrm>
            <a:off x="5267801" y="3491989"/>
            <a:ext cx="238125" cy="238125"/>
          </a:xfrm>
          <a:prstGeom prst="ellipse">
            <a:avLst/>
          </a:prstGeom>
          <a:solidFill>
            <a:schemeClr val="accent1">
              <a:alpha val="100000"/>
            </a:schemeClr>
          </a:solidFill>
          <a:ln/>
        </p:spPr>
      </p:sp>
      <p:sp>
        <p:nvSpPr>
          <p:cNvPr id="12" name="AutoShape 12"/>
          <p:cNvSpPr/>
          <p:nvPr/>
        </p:nvSpPr>
        <p:spPr>
          <a:xfrm>
            <a:off x="5267801" y="5117897"/>
            <a:ext cx="238125" cy="238125"/>
          </a:xfrm>
          <a:prstGeom prst="ellipse">
            <a:avLst/>
          </a:prstGeom>
          <a:solidFill>
            <a:schemeClr val="accent1">
              <a:alpha val="100000"/>
            </a:schemeClr>
          </a:solidFill>
          <a:ln/>
        </p:spPr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/>
          </a:blip>
          <a:srcRect t="16667" b="16667"/>
          <a:stretch>
            <a:fillRect/>
          </a:stretch>
        </p:blipFill>
        <p:spPr>
          <a:xfrm>
            <a:off x="425795" y="2384018"/>
            <a:ext cx="3415971" cy="3415971"/>
          </a:xfrm>
          <a:prstGeom prst="ellipse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476023" y="265328"/>
            <a:ext cx="11239500" cy="914400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t" anchorCtr="0">
            <a:spAutoFit/>
          </a:bodyPr>
          <a:lstStyle/>
          <a:p>
            <a:pPr>
              <a:lnSpc>
                <a:spcPct val="140000"/>
              </a:lnSpc>
            </a:pPr>
            <a:r>
              <a:rPr lang="en-US" sz="3000" b="1">
                <a:solidFill>
                  <a:schemeClr val="dk2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独特手抓饭口感体验分享</a:t>
            </a:r>
          </a:p>
        </p:txBody>
      </p:sp>
      <p:sp>
        <p:nvSpPr>
          <p:cNvPr id="4" name="AutoShape 4"/>
          <p:cNvSpPr/>
          <p:nvPr/>
        </p:nvSpPr>
        <p:spPr>
          <a:xfrm>
            <a:off x="4113475" y="1643082"/>
            <a:ext cx="3657600" cy="2219857"/>
          </a:xfrm>
          <a:prstGeom prst="roundRect">
            <a:avLst>
              <a:gd name="adj" fmla="val 16667"/>
            </a:avLst>
          </a:prstGeom>
          <a:solidFill>
            <a:schemeClr val="lt2">
              <a:alpha val="100000"/>
            </a:schemeClr>
          </a:solidFill>
          <a:ln/>
        </p:spPr>
      </p:sp>
      <p:sp>
        <p:nvSpPr>
          <p:cNvPr id="5" name="TextBox 5"/>
          <p:cNvSpPr txBox="1"/>
          <p:nvPr/>
        </p:nvSpPr>
        <p:spPr>
          <a:xfrm>
            <a:off x="4312581" y="1893684"/>
            <a:ext cx="3251104" cy="490334"/>
          </a:xfrm>
          <a:prstGeom prst="rect">
            <a:avLst/>
          </a:prstGeom>
          <a:ln/>
        </p:spPr>
        <p:txBody>
          <a:bodyPr vert="horz" wrap="square" lIns="66008" tIns="33052" rIns="66008" bIns="33052" rtlCol="0" anchor="ctr" anchorCtr="0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sz="20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米饭制作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312581" y="2463837"/>
            <a:ext cx="3251104" cy="1055857"/>
          </a:xfrm>
          <a:prstGeom prst="rect">
            <a:avLst/>
          </a:prstGeom>
          <a:ln/>
        </p:spPr>
        <p:txBody>
          <a:bodyPr vert="horz" wrap="square" lIns="66008" tIns="33052" rIns="66008" bIns="33052" rtlCol="0" anchor="t" anchorCtr="0">
            <a:noAutofit/>
          </a:bodyPr>
          <a:lstStyle/>
          <a:p>
            <a:pPr algn="ctr"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选用优质大米，经过淘洗、浸泡后，加入适量的水和油，蒸熟后备用。</a:t>
            </a:r>
          </a:p>
        </p:txBody>
      </p:sp>
      <p:sp>
        <p:nvSpPr>
          <p:cNvPr id="7" name="AutoShape 7"/>
          <p:cNvSpPr/>
          <p:nvPr/>
        </p:nvSpPr>
        <p:spPr>
          <a:xfrm>
            <a:off x="8070842" y="1650556"/>
            <a:ext cx="3657600" cy="2219857"/>
          </a:xfrm>
          <a:prstGeom prst="roundRect">
            <a:avLst>
              <a:gd name="adj" fmla="val 16667"/>
            </a:avLst>
          </a:prstGeom>
          <a:solidFill>
            <a:schemeClr val="lt2">
              <a:alpha val="100000"/>
            </a:schemeClr>
          </a:solidFill>
          <a:ln/>
        </p:spPr>
      </p:sp>
      <p:sp>
        <p:nvSpPr>
          <p:cNvPr id="8" name="TextBox 8"/>
          <p:cNvSpPr txBox="1"/>
          <p:nvPr/>
        </p:nvSpPr>
        <p:spPr>
          <a:xfrm>
            <a:off x="8269948" y="1901159"/>
            <a:ext cx="3251104" cy="490334"/>
          </a:xfrm>
          <a:prstGeom prst="rect">
            <a:avLst/>
          </a:prstGeom>
          <a:ln/>
        </p:spPr>
        <p:txBody>
          <a:bodyPr vert="horz" wrap="square" lIns="66008" tIns="33052" rIns="66008" bIns="33052" rtlCol="0" anchor="ctr" anchorCtr="0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sz="20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配料准备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269948" y="2471312"/>
            <a:ext cx="3251104" cy="1055857"/>
          </a:xfrm>
          <a:prstGeom prst="rect">
            <a:avLst/>
          </a:prstGeom>
          <a:ln/>
        </p:spPr>
        <p:txBody>
          <a:bodyPr vert="horz" wrap="square" lIns="66008" tIns="33052" rIns="66008" bIns="33052" rtlCol="0" anchor="t" anchorCtr="0">
            <a:noAutofit/>
          </a:bodyPr>
          <a:lstStyle/>
          <a:p>
            <a:pPr algn="ctr"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将羊肉、胡萝卜、洋葱等食材切成小块，炒熟后备用。</a:t>
            </a:r>
          </a:p>
        </p:txBody>
      </p:sp>
      <p:sp>
        <p:nvSpPr>
          <p:cNvPr id="10" name="AutoShape 10"/>
          <p:cNvSpPr/>
          <p:nvPr/>
        </p:nvSpPr>
        <p:spPr>
          <a:xfrm>
            <a:off x="4120950" y="4294709"/>
            <a:ext cx="3657600" cy="2219857"/>
          </a:xfrm>
          <a:prstGeom prst="roundRect">
            <a:avLst>
              <a:gd name="adj" fmla="val 16667"/>
            </a:avLst>
          </a:prstGeom>
          <a:solidFill>
            <a:schemeClr val="lt2">
              <a:alpha val="100000"/>
            </a:schemeClr>
          </a:solidFill>
          <a:ln/>
        </p:spPr>
      </p:sp>
      <p:sp>
        <p:nvSpPr>
          <p:cNvPr id="11" name="TextBox 11"/>
          <p:cNvSpPr txBox="1"/>
          <p:nvPr/>
        </p:nvSpPr>
        <p:spPr>
          <a:xfrm>
            <a:off x="4320056" y="4545312"/>
            <a:ext cx="3251104" cy="490334"/>
          </a:xfrm>
          <a:prstGeom prst="rect">
            <a:avLst/>
          </a:prstGeom>
          <a:ln/>
        </p:spPr>
        <p:txBody>
          <a:bodyPr vert="horz" wrap="square" lIns="66008" tIns="33052" rIns="66008" bIns="33052" rtlCol="0" anchor="ctr" anchorCtr="0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sz="20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抓饭制作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320056" y="5115465"/>
            <a:ext cx="3251104" cy="1055857"/>
          </a:xfrm>
          <a:prstGeom prst="rect">
            <a:avLst/>
          </a:prstGeom>
          <a:ln/>
        </p:spPr>
        <p:txBody>
          <a:bodyPr vert="horz" wrap="square" lIns="66008" tIns="33052" rIns="66008" bIns="33052" rtlCol="0" anchor="t" anchorCtr="0">
            <a:noAutofit/>
          </a:bodyPr>
          <a:lstStyle/>
          <a:p>
            <a:pPr algn="ctr"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将蒸好的米饭和炒好的配料混合在一起，用手抓成团状，放入特制的锅中再蒸一下，使其更加入味。</a:t>
            </a:r>
          </a:p>
        </p:txBody>
      </p:sp>
      <p:sp>
        <p:nvSpPr>
          <p:cNvPr id="13" name="AutoShape 13"/>
          <p:cNvSpPr/>
          <p:nvPr/>
        </p:nvSpPr>
        <p:spPr>
          <a:xfrm>
            <a:off x="8078316" y="4302184"/>
            <a:ext cx="3657600" cy="2219857"/>
          </a:xfrm>
          <a:prstGeom prst="roundRect">
            <a:avLst>
              <a:gd name="adj" fmla="val 16667"/>
            </a:avLst>
          </a:prstGeom>
          <a:solidFill>
            <a:schemeClr val="lt2">
              <a:alpha val="100000"/>
            </a:schemeClr>
          </a:solidFill>
          <a:ln/>
        </p:spPr>
      </p:sp>
      <p:sp>
        <p:nvSpPr>
          <p:cNvPr id="14" name="TextBox 14"/>
          <p:cNvSpPr txBox="1"/>
          <p:nvPr/>
        </p:nvSpPr>
        <p:spPr>
          <a:xfrm>
            <a:off x="8277423" y="4552787"/>
            <a:ext cx="3251104" cy="490334"/>
          </a:xfrm>
          <a:prstGeom prst="rect">
            <a:avLst/>
          </a:prstGeom>
          <a:ln/>
        </p:spPr>
        <p:txBody>
          <a:bodyPr vert="horz" wrap="square" lIns="66008" tIns="33052" rIns="66008" bIns="33052" rtlCol="0" anchor="ctr" anchorCtr="0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sz="20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食用方法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277423" y="5122940"/>
            <a:ext cx="3251104" cy="1055857"/>
          </a:xfrm>
          <a:prstGeom prst="rect">
            <a:avLst/>
          </a:prstGeom>
          <a:ln/>
        </p:spPr>
        <p:txBody>
          <a:bodyPr vert="horz" wrap="square" lIns="66008" tIns="33052" rIns="66008" bIns="33052" rtlCol="0" anchor="t" anchorCtr="0">
            <a:noAutofit/>
          </a:bodyPr>
          <a:lstStyle/>
          <a:p>
            <a:pPr algn="ctr"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手抓饭是新疆地区特色美食之一，用手将饭团捏散后食用，口感独特，味道浓郁。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172958" y="1368038"/>
            <a:ext cx="4792980" cy="4110990"/>
          </a:xfrm>
          <a:prstGeom prst="rect">
            <a:avLst/>
          </a:prstGeom>
          <a:ln/>
        </p:spPr>
        <p:txBody>
          <a:bodyPr vert="horz" wrap="square" lIns="91440" tIns="45720" rIns="91440" bIns="45720" rtlCol="0" anchor="t" anchorCtr="0">
            <a:spAutoFit/>
          </a:bodyPr>
          <a:lstStyle/>
          <a:p>
            <a:pPr marL="203200" lvl="0" indent="-203200" algn="ctr">
              <a:lnSpc>
                <a:spcPct val="140000"/>
              </a:lnSpc>
              <a:spcBef>
                <a:spcPts val="375"/>
              </a:spcBef>
              <a:buFont typeface="Arial"/>
              <a:buChar char="•"/>
            </a:pPr>
            <a:r>
              <a:rPr lang="en-US" sz="240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单击此处添加目录标题</a:t>
            </a:r>
          </a:p>
          <a:p>
            <a:pPr marL="203200" lvl="0" indent="-203200" algn="ctr">
              <a:lnSpc>
                <a:spcPct val="140000"/>
              </a:lnSpc>
              <a:spcBef>
                <a:spcPts val="375"/>
              </a:spcBef>
              <a:buFont typeface="Arial"/>
              <a:buChar char="•"/>
            </a:pPr>
            <a:r>
              <a:rPr lang="en-US" sz="240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单击此处添加目录标题</a:t>
            </a:r>
          </a:p>
          <a:p>
            <a:pPr marL="203200" lvl="0" indent="-203200" algn="ctr">
              <a:lnSpc>
                <a:spcPct val="140000"/>
              </a:lnSpc>
              <a:spcBef>
                <a:spcPts val="375"/>
              </a:spcBef>
              <a:buFont typeface="Arial"/>
              <a:buChar char="•"/>
            </a:pPr>
            <a:r>
              <a:rPr lang="en-US" sz="240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单击此处添加目录标题</a:t>
            </a:r>
          </a:p>
          <a:p>
            <a:pPr marL="203200" lvl="0" indent="-203200" algn="ctr">
              <a:lnSpc>
                <a:spcPct val="140000"/>
              </a:lnSpc>
              <a:spcBef>
                <a:spcPts val="375"/>
              </a:spcBef>
              <a:buFont typeface="Arial"/>
              <a:buChar char="•"/>
            </a:pPr>
            <a:r>
              <a:rPr lang="en-US" sz="240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单击此处添加目录标题</a:t>
            </a:r>
          </a:p>
          <a:p>
            <a:pPr marL="203200" lvl="0" indent="-203200" algn="ctr">
              <a:lnSpc>
                <a:spcPct val="140000"/>
              </a:lnSpc>
              <a:spcBef>
                <a:spcPts val="375"/>
              </a:spcBef>
              <a:buFont typeface="Arial"/>
              <a:buChar char="•"/>
            </a:pPr>
            <a:r>
              <a:rPr lang="en-US" sz="240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单击此处添加目录标题</a:t>
            </a:r>
          </a:p>
          <a:p>
            <a:pPr marL="203200" lvl="0" indent="-203200" algn="ctr">
              <a:lnSpc>
                <a:spcPct val="140000"/>
              </a:lnSpc>
              <a:spcBef>
                <a:spcPts val="375"/>
              </a:spcBef>
              <a:buFont typeface="Arial"/>
              <a:buChar char="•"/>
            </a:pPr>
            <a:r>
              <a:rPr lang="en-US" sz="240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单击此处添加目录标题</a:t>
            </a:r>
          </a:p>
          <a:p>
            <a:pPr marL="203200" lvl="0" indent="-203200" algn="ctr">
              <a:lnSpc>
                <a:spcPct val="140000"/>
              </a:lnSpc>
              <a:spcBef>
                <a:spcPts val="375"/>
              </a:spcBef>
              <a:buFont typeface="Arial"/>
              <a:buChar char="•"/>
            </a:pPr>
            <a:r>
              <a:rPr lang="en-US" sz="240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单击此处添加目录标题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0133188" y="390773"/>
            <a:ext cx="1764635" cy="977265"/>
          </a:xfrm>
          <a:prstGeom prst="rect">
            <a:avLst/>
          </a:prstGeom>
          <a:ln/>
        </p:spPr>
        <p:txBody>
          <a:bodyPr vert="horz" wrap="square" lIns="91440" tIns="45720" rIns="91440" bIns="45720" rtlCol="0" anchor="ctr" anchorCtr="0">
            <a:normAutofit/>
          </a:bodyPr>
          <a:lstStyle/>
          <a:p>
            <a:pPr algn="r">
              <a:lnSpc>
                <a:spcPct val="100000"/>
              </a:lnSpc>
              <a:spcBef>
                <a:spcPts val="375"/>
              </a:spcBef>
            </a:pPr>
            <a:r>
              <a:rPr lang="en-US" sz="5400" b="1">
                <a:solidFill>
                  <a:srgbClr val="076843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目录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024615" y="1420765"/>
            <a:ext cx="6733634" cy="5121354"/>
          </a:xfrm>
          <a:prstGeom prst="rect">
            <a:avLst/>
          </a:prstGeom>
          <a:ln/>
        </p:spPr>
        <p:txBody>
          <a:bodyPr vert="horz" wrap="square" lIns="91440" tIns="45720" rIns="91440" bIns="45720" rtlCol="0" anchor="ctr" anchorCtr="0">
            <a:noAutofit/>
          </a:bodyPr>
          <a:lstStyle/>
          <a:p>
            <a:pPr marL="203200" lvl="0" indent="-203200" algn="l">
              <a:lnSpc>
                <a:spcPct val="150000"/>
              </a:lnSpc>
              <a:spcBef>
                <a:spcPts val="375"/>
              </a:spcBef>
              <a:buFont typeface="Arial"/>
              <a:buChar char="•"/>
            </a:pPr>
            <a:r>
              <a:rPr lang="en-US" sz="2400">
                <a:solidFill>
                  <a:srgbClr val="232323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新疆概述</a:t>
            </a:r>
          </a:p>
          <a:p>
            <a:pPr marL="203200" lvl="0" indent="-203200" algn="l">
              <a:lnSpc>
                <a:spcPct val="150000"/>
              </a:lnSpc>
              <a:spcBef>
                <a:spcPts val="375"/>
              </a:spcBef>
              <a:buFont typeface="Arial"/>
              <a:buChar char="•"/>
            </a:pPr>
            <a:r>
              <a:rPr lang="en-US" sz="2400">
                <a:solidFill>
                  <a:srgbClr val="232323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家乡的自然景观</a:t>
            </a:r>
          </a:p>
          <a:p>
            <a:pPr marL="203200" lvl="0" indent="-203200" algn="l">
              <a:lnSpc>
                <a:spcPct val="150000"/>
              </a:lnSpc>
              <a:spcBef>
                <a:spcPts val="375"/>
              </a:spcBef>
              <a:buFont typeface="Arial"/>
              <a:buChar char="•"/>
            </a:pPr>
            <a:r>
              <a:rPr lang="en-US" sz="2400">
                <a:solidFill>
                  <a:srgbClr val="232323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家乡的民俗文化与传统节日</a:t>
            </a:r>
          </a:p>
          <a:p>
            <a:pPr marL="203200" lvl="0" indent="-203200" algn="l">
              <a:lnSpc>
                <a:spcPct val="150000"/>
              </a:lnSpc>
              <a:spcBef>
                <a:spcPts val="375"/>
              </a:spcBef>
              <a:buFont typeface="Arial"/>
              <a:buChar char="•"/>
            </a:pPr>
            <a:r>
              <a:rPr lang="en-US" sz="2400">
                <a:solidFill>
                  <a:srgbClr val="232323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美食与特色小吃介绍</a:t>
            </a:r>
          </a:p>
          <a:p>
            <a:pPr marL="203200" lvl="0" indent="-203200" algn="l">
              <a:lnSpc>
                <a:spcPct val="150000"/>
              </a:lnSpc>
              <a:spcBef>
                <a:spcPts val="375"/>
              </a:spcBef>
              <a:buFont typeface="Arial"/>
              <a:buChar char="•"/>
            </a:pPr>
            <a:r>
              <a:rPr lang="en-US" sz="2400">
                <a:solidFill>
                  <a:srgbClr val="232323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经济发展与城市建设成就展示</a:t>
            </a:r>
          </a:p>
          <a:p>
            <a:pPr marL="203200" lvl="0" indent="-203200" algn="l">
              <a:lnSpc>
                <a:spcPct val="150000"/>
              </a:lnSpc>
              <a:spcBef>
                <a:spcPts val="375"/>
              </a:spcBef>
              <a:buFont typeface="Arial"/>
              <a:buChar char="•"/>
            </a:pPr>
            <a:r>
              <a:rPr lang="en-US" sz="2400">
                <a:solidFill>
                  <a:srgbClr val="232323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我对家乡新疆的感悟与思考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54963" y="2034175"/>
            <a:ext cx="5829300" cy="781050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t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新疆地区面条种类繁多，有拉条子、拌面、炒面等，制作过程中注重面条的韧性和口感。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454963" y="1575832"/>
            <a:ext cx="5829300" cy="400050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ctr" anchorCtr="0">
            <a:noAutofit/>
          </a:bodyPr>
          <a:lstStyle/>
          <a:p>
            <a:pPr>
              <a:lnSpc>
                <a:spcPct val="77000"/>
              </a:lnSpc>
            </a:pPr>
            <a:r>
              <a:rPr lang="en-US" sz="20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面条制作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54963" y="3530045"/>
            <a:ext cx="5829300" cy="781050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t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新疆地区的馒头也很有特色，外皮金黄酥脆，内部松软可口，常常加入各种果干和坚果。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54963" y="3071702"/>
            <a:ext cx="5829300" cy="400050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ctr" anchorCtr="0">
            <a:noAutofit/>
          </a:bodyPr>
          <a:lstStyle/>
          <a:p>
            <a:pPr>
              <a:lnSpc>
                <a:spcPct val="77000"/>
              </a:lnSpc>
            </a:pPr>
            <a:r>
              <a:rPr lang="en-US" sz="20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馒头制作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54963" y="5118981"/>
            <a:ext cx="5829300" cy="781050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t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新疆地区的饺子也很有特色，馅料丰富多样，包括羊肉、牛肉、蔬菜等，形状也各异，有半月形、三角形等。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54963" y="4660638"/>
            <a:ext cx="5829300" cy="400050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ctr" anchorCtr="0">
            <a:noAutofit/>
          </a:bodyPr>
          <a:lstStyle/>
          <a:p>
            <a:pPr>
              <a:lnSpc>
                <a:spcPct val="77000"/>
              </a:lnSpc>
            </a:pPr>
            <a:r>
              <a:rPr lang="en-US" sz="20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饺子制作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6738931" y="1450035"/>
            <a:ext cx="4792980" cy="4792980"/>
          </a:xfrm>
          <a:prstGeom prst="ellipse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476023" y="265328"/>
            <a:ext cx="11239500" cy="914400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3000" b="1">
                <a:solidFill>
                  <a:schemeClr val="dk2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多样面食文化探索之旅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76023" y="265328"/>
            <a:ext cx="11239500" cy="914400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t" anchorCtr="0">
            <a:spAutoFit/>
          </a:bodyPr>
          <a:lstStyle/>
          <a:p>
            <a:pPr>
              <a:lnSpc>
                <a:spcPct val="140000"/>
              </a:lnSpc>
            </a:pPr>
            <a:r>
              <a:rPr lang="en-US" sz="3000" b="1">
                <a:solidFill>
                  <a:schemeClr val="dk2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精选当地水果品尝活动安排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8159764" y="1697429"/>
            <a:ext cx="3219437" cy="2386781"/>
          </a:xfrm>
          <a:prstGeom prst="rect">
            <a:avLst/>
          </a:prstGeom>
          <a:noFill/>
        </p:spPr>
      </p:pic>
      <p:sp>
        <p:nvSpPr>
          <p:cNvPr id="4" name="TextBox 4"/>
          <p:cNvSpPr txBox="1"/>
          <p:nvPr/>
        </p:nvSpPr>
        <p:spPr>
          <a:xfrm>
            <a:off x="8245482" y="4330210"/>
            <a:ext cx="3048000" cy="490334"/>
          </a:xfrm>
          <a:prstGeom prst="rect">
            <a:avLst/>
          </a:prstGeom>
          <a:ln/>
        </p:spPr>
        <p:txBody>
          <a:bodyPr vert="horz" wrap="square" lIns="66008" tIns="33052" rIns="66008" bIns="33052" rtlCol="0" anchor="ctr" anchorCtr="0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sz="20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石榴品尝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245482" y="4842646"/>
            <a:ext cx="3048000" cy="1245227"/>
          </a:xfrm>
          <a:prstGeom prst="rect">
            <a:avLst/>
          </a:prstGeom>
          <a:ln/>
        </p:spPr>
        <p:txBody>
          <a:bodyPr vert="horz" wrap="square" lIns="66008" tIns="33052" rIns="66008" bIns="33052" rtlCol="0" anchor="t" anchorCtr="0">
            <a:noAutofit/>
          </a:bodyPr>
          <a:lstStyle/>
          <a:p>
            <a:pPr algn="ctr"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新疆的石榴也很有名，果实饱满、色泽艳丽、口感酸甜可口，是秋季的美味水果。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572000" y="4330210"/>
            <a:ext cx="3048000" cy="490334"/>
          </a:xfrm>
          <a:prstGeom prst="rect">
            <a:avLst/>
          </a:prstGeom>
          <a:ln/>
        </p:spPr>
        <p:txBody>
          <a:bodyPr vert="horz" wrap="square" lIns="66008" tIns="33052" rIns="66008" bIns="33052" rtlCol="0" anchor="ctr" anchorCtr="0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sz="20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哈密瓜品尝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572000" y="4842646"/>
            <a:ext cx="3048000" cy="1245227"/>
          </a:xfrm>
          <a:prstGeom prst="rect">
            <a:avLst/>
          </a:prstGeom>
          <a:ln/>
        </p:spPr>
        <p:txBody>
          <a:bodyPr vert="horz" wrap="square" lIns="66008" tIns="33052" rIns="66008" bIns="33052" rtlCol="0" anchor="t" anchorCtr="0">
            <a:noAutofit/>
          </a:bodyPr>
          <a:lstStyle/>
          <a:p>
            <a:pPr algn="ctr"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哈密瓜是新疆的特产之一，外皮金黄、果肉香甜多汁，是夏季消暑的佳品。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4486281" y="1697429"/>
            <a:ext cx="3219437" cy="2386781"/>
          </a:xfrm>
          <a:prstGeom prst="rect">
            <a:avLst/>
          </a:prstGeom>
          <a:noFill/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rcRect l="5038" r="5038"/>
          <a:stretch>
            <a:fillRect/>
          </a:stretch>
        </p:blipFill>
        <p:spPr>
          <a:xfrm>
            <a:off x="812799" y="1697429"/>
            <a:ext cx="3219437" cy="2386781"/>
          </a:xfrm>
          <a:prstGeom prst="rect">
            <a:avLst/>
          </a:prstGeom>
          <a:noFill/>
        </p:spPr>
      </p:pic>
      <p:sp>
        <p:nvSpPr>
          <p:cNvPr id="10" name="TextBox 10"/>
          <p:cNvSpPr txBox="1"/>
          <p:nvPr/>
        </p:nvSpPr>
        <p:spPr>
          <a:xfrm>
            <a:off x="898518" y="4330210"/>
            <a:ext cx="3048000" cy="490334"/>
          </a:xfrm>
          <a:prstGeom prst="rect">
            <a:avLst/>
          </a:prstGeom>
          <a:ln/>
        </p:spPr>
        <p:txBody>
          <a:bodyPr vert="horz" wrap="square" lIns="66008" tIns="33052" rIns="66008" bIns="33052" rtlCol="0" anchor="ctr" anchorCtr="0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sz="20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葡萄品尝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98518" y="4835171"/>
            <a:ext cx="3048000" cy="1245227"/>
          </a:xfrm>
          <a:prstGeom prst="rect">
            <a:avLst/>
          </a:prstGeom>
          <a:ln/>
        </p:spPr>
        <p:txBody>
          <a:bodyPr vert="horz" wrap="square" lIns="66008" tIns="33052" rIns="66008" bIns="33052" rtlCol="0" anchor="t" anchorCtr="0">
            <a:noAutofit/>
          </a:bodyPr>
          <a:lstStyle/>
          <a:p>
            <a:pPr algn="ctr"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新疆是葡萄的重要产地之一，当地葡萄品种繁多，口感鲜美，可以品尝到各种颜色的葡萄。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371722" y="2731852"/>
            <a:ext cx="1619834" cy="1600118"/>
          </a:xfrm>
          <a:prstGeom prst="rect">
            <a:avLst/>
          </a:prstGeom>
          <a:ln/>
        </p:spPr>
        <p:txBody>
          <a:bodyPr vert="horz" wrap="square" lIns="66008" tIns="33052" rIns="66008" bIns="33052" rtlCol="0" anchor="t" anchorCtr="0">
            <a:normAutofit/>
          </a:bodyPr>
          <a:lstStyle/>
          <a:p>
            <a:pPr algn="r">
              <a:lnSpc>
                <a:spcPct val="100000"/>
              </a:lnSpc>
            </a:pPr>
            <a:r>
              <a:rPr lang="en-US" sz="9000" b="1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05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4719532" y="2364760"/>
            <a:ext cx="6770551" cy="2117896"/>
          </a:xfrm>
          <a:prstGeom prst="rect">
            <a:avLst/>
          </a:prstGeom>
          <a:ln/>
        </p:spPr>
        <p:txBody>
          <a:bodyPr vert="horz" wrap="square" lIns="91440" tIns="45720" rIns="91440" bIns="45720" rtlCol="0" anchor="ctr" anchorCtr="0">
            <a:normAutofit/>
          </a:bodyPr>
          <a:lstStyle/>
          <a:p>
            <a:pPr algn="l">
              <a:lnSpc>
                <a:spcPct val="120000"/>
              </a:lnSpc>
              <a:spcBef>
                <a:spcPts val="375"/>
              </a:spcBef>
            </a:pPr>
            <a:r>
              <a:rPr lang="en-US" sz="4500" b="1">
                <a:solidFill>
                  <a:srgbClr val="076843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经济发展与城市建设成就展示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3873355" y="1664304"/>
            <a:ext cx="638131" cy="638131"/>
          </a:xfrm>
          <a:prstGeom prst="ellipse">
            <a:avLst/>
          </a:prstGeom>
          <a:solidFill>
            <a:schemeClr val="accent1">
              <a:alpha val="20000"/>
            </a:schemeClr>
          </a:solidFill>
          <a:ln/>
        </p:spPr>
      </p:sp>
      <p:sp>
        <p:nvSpPr>
          <p:cNvPr id="3" name="AutoShape 3"/>
          <p:cNvSpPr/>
          <p:nvPr/>
        </p:nvSpPr>
        <p:spPr>
          <a:xfrm>
            <a:off x="4008100" y="1799048"/>
            <a:ext cx="368642" cy="368642"/>
          </a:xfrm>
          <a:prstGeom prst="ellipse">
            <a:avLst/>
          </a:prstGeom>
          <a:solidFill>
            <a:schemeClr val="accent1">
              <a:alpha val="100000"/>
            </a:schemeClr>
          </a:solidFill>
          <a:ln/>
        </p:spPr>
      </p:sp>
      <p:sp>
        <p:nvSpPr>
          <p:cNvPr id="4" name="TextBox 4"/>
          <p:cNvSpPr txBox="1"/>
          <p:nvPr/>
        </p:nvSpPr>
        <p:spPr>
          <a:xfrm>
            <a:off x="4636726" y="1463721"/>
            <a:ext cx="6886575" cy="765904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b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农业生产技术提升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636726" y="2046214"/>
            <a:ext cx="6891292" cy="982033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t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新疆地区大力推广先进的农业技术，如节水灌溉、机械化种植等，提高农业生产效率和质量。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3">
            <a:alphaModFix/>
          </a:blip>
          <a:srcRect l="16708" r="16708"/>
          <a:stretch>
            <a:fillRect/>
          </a:stretch>
        </p:blipFill>
        <p:spPr>
          <a:xfrm>
            <a:off x="-1061158" y="1741145"/>
            <a:ext cx="4421505" cy="4421505"/>
          </a:xfrm>
          <a:prstGeom prst="ellipse">
            <a:avLst/>
          </a:prstGeom>
        </p:spPr>
      </p:pic>
      <p:sp>
        <p:nvSpPr>
          <p:cNvPr id="7" name="AutoShape 7"/>
          <p:cNvSpPr/>
          <p:nvPr/>
        </p:nvSpPr>
        <p:spPr>
          <a:xfrm>
            <a:off x="3873355" y="3384629"/>
            <a:ext cx="638131" cy="638131"/>
          </a:xfrm>
          <a:prstGeom prst="ellipse">
            <a:avLst/>
          </a:prstGeom>
          <a:solidFill>
            <a:schemeClr val="accent1">
              <a:alpha val="20000"/>
            </a:schemeClr>
          </a:solidFill>
          <a:ln/>
        </p:spPr>
      </p:sp>
      <p:sp>
        <p:nvSpPr>
          <p:cNvPr id="8" name="AutoShape 8"/>
          <p:cNvSpPr/>
          <p:nvPr/>
        </p:nvSpPr>
        <p:spPr>
          <a:xfrm>
            <a:off x="4008100" y="3519373"/>
            <a:ext cx="368642" cy="368642"/>
          </a:xfrm>
          <a:prstGeom prst="ellipse">
            <a:avLst/>
          </a:prstGeom>
          <a:solidFill>
            <a:schemeClr val="accent1">
              <a:alpha val="100000"/>
            </a:schemeClr>
          </a:solidFill>
          <a:ln/>
        </p:spPr>
      </p:sp>
      <p:sp>
        <p:nvSpPr>
          <p:cNvPr id="9" name="TextBox 9"/>
          <p:cNvSpPr txBox="1"/>
          <p:nvPr/>
        </p:nvSpPr>
        <p:spPr>
          <a:xfrm>
            <a:off x="4636726" y="3182098"/>
            <a:ext cx="6886575" cy="769800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b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特色农产品产业化</a:t>
            </a:r>
          </a:p>
        </p:txBody>
      </p:sp>
      <p:sp>
        <p:nvSpPr>
          <p:cNvPr id="10" name="AutoShape 10"/>
          <p:cNvSpPr/>
          <p:nvPr/>
        </p:nvSpPr>
        <p:spPr>
          <a:xfrm>
            <a:off x="3873355" y="5104954"/>
            <a:ext cx="638131" cy="638131"/>
          </a:xfrm>
          <a:prstGeom prst="ellipse">
            <a:avLst/>
          </a:prstGeom>
          <a:solidFill>
            <a:schemeClr val="accent1">
              <a:alpha val="20000"/>
            </a:schemeClr>
          </a:solidFill>
          <a:ln/>
        </p:spPr>
      </p:sp>
      <p:sp>
        <p:nvSpPr>
          <p:cNvPr id="11" name="AutoShape 11"/>
          <p:cNvSpPr/>
          <p:nvPr/>
        </p:nvSpPr>
        <p:spPr>
          <a:xfrm>
            <a:off x="4008100" y="5239698"/>
            <a:ext cx="368642" cy="368642"/>
          </a:xfrm>
          <a:prstGeom prst="ellipse">
            <a:avLst/>
          </a:prstGeom>
          <a:solidFill>
            <a:schemeClr val="accent1">
              <a:alpha val="100000"/>
            </a:schemeClr>
          </a:solidFill>
          <a:ln/>
        </p:spPr>
      </p:sp>
      <p:sp>
        <p:nvSpPr>
          <p:cNvPr id="12" name="TextBox 12"/>
          <p:cNvSpPr txBox="1"/>
          <p:nvPr/>
        </p:nvSpPr>
        <p:spPr>
          <a:xfrm>
            <a:off x="4636726" y="4920230"/>
            <a:ext cx="6886575" cy="734184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b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农业科技创新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76023" y="265328"/>
            <a:ext cx="11239500" cy="914400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t" anchorCtr="0">
            <a:spAutoFit/>
          </a:bodyPr>
          <a:lstStyle/>
          <a:p>
            <a:pPr>
              <a:lnSpc>
                <a:spcPct val="140000"/>
              </a:lnSpc>
            </a:pPr>
            <a:r>
              <a:rPr lang="en-US" sz="3000" b="1">
                <a:solidFill>
                  <a:schemeClr val="dk2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现代农业发展成果汇报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636726" y="3789081"/>
            <a:ext cx="6891292" cy="982033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t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依托丰富的农业资源，新疆大力发展棉花、葡萄、哈密瓜等特色农产品产业，实现规模化种植和产业化经营。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636726" y="5471644"/>
            <a:ext cx="6891292" cy="982033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t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新疆积极推动农业科技创新，建立农业科技园区和示范基地，促进科技成果转化和应用。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t="2875" b="2875"/>
          <a:stretch>
            <a:fillRect/>
          </a:stretch>
        </p:blipFill>
        <p:spPr>
          <a:xfrm>
            <a:off x="4462463" y="2088071"/>
            <a:ext cx="3267075" cy="3267075"/>
          </a:xfrm>
          <a:prstGeom prst="ellipse">
            <a:avLst/>
          </a:prstGeom>
          <a:ln w="57150">
            <a:solidFill>
              <a:schemeClr val="accent1"/>
            </a:solidFill>
            <a:prstDash val="solid"/>
          </a:ln>
        </p:spPr>
      </p:pic>
      <p:sp>
        <p:nvSpPr>
          <p:cNvPr id="3" name="TextBox 3"/>
          <p:cNvSpPr txBox="1"/>
          <p:nvPr/>
        </p:nvSpPr>
        <p:spPr>
          <a:xfrm>
            <a:off x="539110" y="2972036"/>
            <a:ext cx="3314231" cy="647995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ctr" anchorCtr="0">
            <a:noAutofit/>
          </a:bodyPr>
          <a:lstStyle/>
          <a:p>
            <a:pPr algn="r">
              <a:lnSpc>
                <a:spcPct val="120000"/>
              </a:lnSpc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能源化工产业转型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8059848" y="1716027"/>
            <a:ext cx="3314231" cy="1580007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t" anchorCtr="0">
            <a:noAutofit/>
          </a:bodyPr>
          <a:lstStyle/>
          <a:p>
            <a:pPr algn="l"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通过技术引进和自主创新，新疆制造业实现优化升级，提高产品质量和竞争力。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059848" y="1097369"/>
            <a:ext cx="3314231" cy="622955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ctr" anchorCtr="0">
            <a:noAutofit/>
          </a:bodyPr>
          <a:lstStyle/>
          <a:p>
            <a:pPr>
              <a:lnSpc>
                <a:spcPct val="96000"/>
              </a:lnSpc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制造业优化升级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059848" y="4019931"/>
            <a:ext cx="3314231" cy="547835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b" anchorCtr="0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工业园区建设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059848" y="4565142"/>
            <a:ext cx="3314231" cy="1580007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t" anchorCtr="0">
            <a:noAutofit/>
          </a:bodyPr>
          <a:lstStyle/>
          <a:p>
            <a:pPr algn="l"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新疆积极推进工业园区建设，优化产业布局和资源配置，促进产业集聚和协同发展。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39110" y="3620031"/>
            <a:ext cx="3314231" cy="1580007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t" anchorCtr="0">
            <a:noAutofit/>
          </a:bodyPr>
          <a:lstStyle/>
          <a:p>
            <a:pPr algn="r"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新疆依托丰富的煤炭、油气资源，推动能源化工产业转型升级，发展高端化工产品和清洁能源。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76023" y="265328"/>
            <a:ext cx="11239500" cy="914400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3000" b="1">
                <a:solidFill>
                  <a:schemeClr val="dk2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工业转型升级案例剖析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6279191" y="1523331"/>
            <a:ext cx="5083851" cy="4877691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657248" y="1468705"/>
            <a:ext cx="5034045" cy="598924"/>
          </a:xfrm>
          <a:prstGeom prst="rect">
            <a:avLst/>
          </a:prstGeom>
          <a:ln/>
        </p:spPr>
        <p:txBody>
          <a:bodyPr vert="horz" wrap="square" lIns="66008" tIns="33052" rIns="66008" bIns="33052" rtlCol="0" anchor="b" anchorCtr="0">
            <a:noAutofit/>
          </a:bodyPr>
          <a:lstStyle/>
          <a:p>
            <a:pPr algn="l">
              <a:lnSpc>
                <a:spcPct val="120000"/>
              </a:lnSpc>
            </a:pPr>
            <a:r>
              <a:rPr lang="en-US" sz="20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旅游资源丰富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57248" y="2091428"/>
            <a:ext cx="5034045" cy="819445"/>
          </a:xfrm>
          <a:prstGeom prst="rect">
            <a:avLst/>
          </a:prstGeom>
          <a:ln/>
        </p:spPr>
        <p:txBody>
          <a:bodyPr vert="horz" wrap="square" lIns="66008" tIns="33052" rIns="66008" bIns="33052" rtlCol="0" anchor="t" anchorCtr="0">
            <a:noAutofit/>
          </a:bodyPr>
          <a:lstStyle/>
          <a:p>
            <a:pPr algn="l"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新疆拥有赛里木湖、天池等自然景观和丝绸之路文化遗产等人文景观，旅游资源得天独厚。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57248" y="3322817"/>
            <a:ext cx="5034045" cy="558203"/>
          </a:xfrm>
          <a:prstGeom prst="rect">
            <a:avLst/>
          </a:prstGeom>
          <a:ln/>
        </p:spPr>
        <p:txBody>
          <a:bodyPr vert="horz" wrap="square" lIns="66008" tIns="33052" rIns="66008" bIns="33052" rtlCol="0" anchor="b" anchorCtr="0">
            <a:noAutofit/>
          </a:bodyPr>
          <a:lstStyle/>
          <a:p>
            <a:pPr algn="l">
              <a:lnSpc>
                <a:spcPct val="120000"/>
              </a:lnSpc>
            </a:pPr>
            <a:r>
              <a:rPr lang="en-US" sz="20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旅游基础设施完善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57248" y="3899110"/>
            <a:ext cx="5034045" cy="796566"/>
          </a:xfrm>
          <a:prstGeom prst="rect">
            <a:avLst/>
          </a:prstGeom>
          <a:ln/>
        </p:spPr>
        <p:txBody>
          <a:bodyPr vert="horz" wrap="square" lIns="66008" tIns="33052" rIns="66008" bIns="33052" rtlCol="0" anchor="t" anchorCtr="0">
            <a:noAutofit/>
          </a:bodyPr>
          <a:lstStyle/>
          <a:p>
            <a:pPr algn="l"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新疆地区不断完善旅游基础设施，如公路、铁路、机场等交通设施以及酒店、餐饮等旅游服务设施。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57248" y="5048950"/>
            <a:ext cx="5034045" cy="598924"/>
          </a:xfrm>
          <a:prstGeom prst="rect">
            <a:avLst/>
          </a:prstGeom>
          <a:ln/>
        </p:spPr>
        <p:txBody>
          <a:bodyPr vert="horz" wrap="square" lIns="66008" tIns="33052" rIns="66008" bIns="33052" rtlCol="0" anchor="b" anchorCtr="0">
            <a:noAutofit/>
          </a:bodyPr>
          <a:lstStyle/>
          <a:p>
            <a:pPr algn="l">
              <a:lnSpc>
                <a:spcPct val="120000"/>
              </a:lnSpc>
            </a:pPr>
            <a:r>
              <a:rPr lang="en-US" sz="20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旅游产品多样化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57248" y="5665964"/>
            <a:ext cx="5034045" cy="819445"/>
          </a:xfrm>
          <a:prstGeom prst="rect">
            <a:avLst/>
          </a:prstGeom>
          <a:ln/>
        </p:spPr>
        <p:txBody>
          <a:bodyPr vert="horz" wrap="square" lIns="66008" tIns="33052" rIns="66008" bIns="33052" rtlCol="0" anchor="t" anchorCtr="0">
            <a:noAutofit/>
          </a:bodyPr>
          <a:lstStyle/>
          <a:p>
            <a:pPr algn="l"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新疆地区积极开发多样化的旅游产品，如生态旅游、文化旅游、冰雪旅游等，满足不同游客的需求。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76023" y="265328"/>
            <a:ext cx="11239500" cy="914400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3000" b="1">
                <a:solidFill>
                  <a:schemeClr val="dk2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旅游业蓬勃发展态势分析</a:t>
            </a:r>
          </a:p>
        </p:txBody>
      </p:sp>
      <p:sp>
        <p:nvSpPr>
          <p:cNvPr id="10" name="AutoShape 10"/>
          <p:cNvSpPr/>
          <p:nvPr/>
        </p:nvSpPr>
        <p:spPr>
          <a:xfrm>
            <a:off x="9144095" y="2311241"/>
            <a:ext cx="41815" cy="41148"/>
          </a:xfrm>
          <a:prstGeom prst="ellipse">
            <a:avLst/>
          </a:prstGeom>
          <a:solidFill>
            <a:srgbClr val="E9E9E9">
              <a:alpha val="100000"/>
            </a:srgbClr>
          </a:solidFill>
          <a:ln/>
        </p:spPr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t="13368" b="13368"/>
          <a:stretch>
            <a:fillRect/>
          </a:stretch>
        </p:blipFill>
        <p:spPr>
          <a:xfrm>
            <a:off x="623312" y="1743101"/>
            <a:ext cx="3394942" cy="1865457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623312" y="3209213"/>
            <a:ext cx="3394942" cy="2857500"/>
          </a:xfrm>
          <a:prstGeom prst="roundRect">
            <a:avLst>
              <a:gd name="adj" fmla="val 7195"/>
            </a:avLst>
          </a:prstGeom>
          <a:solidFill>
            <a:srgbClr val="FFFFFF">
              <a:alpha val="100000"/>
            </a:srgbClr>
          </a:solidFill>
          <a:ln/>
          <a:effectLst>
            <a:outerShdw blurRad="342900">
              <a:srgbClr val="000000">
                <a:alpha val="5000"/>
              </a:srgbClr>
            </a:outerShdw>
          </a:effectLst>
        </p:spPr>
      </p:sp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 t="8789" b="8789"/>
          <a:stretch>
            <a:fillRect/>
          </a:stretch>
        </p:blipFill>
        <p:spPr>
          <a:xfrm>
            <a:off x="8189230" y="1775853"/>
            <a:ext cx="3394942" cy="1865457"/>
          </a:xfrm>
          <a:prstGeom prst="rect">
            <a:avLst/>
          </a:prstGeom>
        </p:spPr>
      </p:pic>
      <p:sp>
        <p:nvSpPr>
          <p:cNvPr id="5" name="AutoShape 5"/>
          <p:cNvSpPr/>
          <p:nvPr/>
        </p:nvSpPr>
        <p:spPr>
          <a:xfrm>
            <a:off x="8189230" y="3209213"/>
            <a:ext cx="3394942" cy="2857500"/>
          </a:xfrm>
          <a:prstGeom prst="roundRect">
            <a:avLst>
              <a:gd name="adj" fmla="val 7195"/>
            </a:avLst>
          </a:prstGeom>
          <a:solidFill>
            <a:srgbClr val="FFFFFF">
              <a:alpha val="100000"/>
            </a:srgbClr>
          </a:solidFill>
          <a:ln/>
          <a:effectLst>
            <a:outerShdw blurRad="342900">
              <a:srgbClr val="000000">
                <a:alpha val="5000"/>
              </a:srgbClr>
            </a:outerShdw>
          </a:effectLst>
        </p:spPr>
      </p:sp>
      <p:sp>
        <p:nvSpPr>
          <p:cNvPr id="6" name="TextBox 6"/>
          <p:cNvSpPr txBox="1"/>
          <p:nvPr/>
        </p:nvSpPr>
        <p:spPr>
          <a:xfrm>
            <a:off x="476023" y="265328"/>
            <a:ext cx="11239500" cy="914400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t" anchorCtr="0">
            <a:spAutoFit/>
          </a:bodyPr>
          <a:lstStyle/>
          <a:p>
            <a:pPr>
              <a:lnSpc>
                <a:spcPct val="140000"/>
              </a:lnSpc>
            </a:pPr>
            <a:r>
              <a:rPr lang="en-US" sz="3000" b="1">
                <a:solidFill>
                  <a:schemeClr val="dk2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城市规划及未来愿景展望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29057" y="3453550"/>
            <a:ext cx="3183452" cy="559238"/>
          </a:xfrm>
          <a:prstGeom prst="rect">
            <a:avLst/>
          </a:prstGeom>
          <a:ln/>
        </p:spPr>
        <p:txBody>
          <a:bodyPr vert="horz" wrap="square" lIns="66008" tIns="33052" rIns="66008" bIns="33052" rtlCol="0" anchor="ctr" anchorCtr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sz="2400" b="1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城市规划科学合理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11743" y="4164695"/>
            <a:ext cx="3018080" cy="1613061"/>
          </a:xfrm>
          <a:prstGeom prst="rect">
            <a:avLst/>
          </a:prstGeom>
          <a:ln/>
        </p:spPr>
        <p:txBody>
          <a:bodyPr vert="horz" wrap="square" lIns="66008" tIns="33052" rIns="66008" bIns="33052" rtlCol="0" anchor="t" anchorCtr="0">
            <a:normAutofit/>
          </a:bodyPr>
          <a:lstStyle/>
          <a:p>
            <a:pPr algn="l">
              <a:lnSpc>
                <a:spcPct val="150000"/>
              </a:lnSpc>
            </a:pPr>
            <a:r>
              <a:rPr lang="en-US" sz="1500">
                <a:solidFill>
                  <a:srgbClr val="000000">
                    <a:alpha val="69804"/>
                    <a:alpha val="70000"/>
                  </a:srgbClr>
                </a:solidFill>
                <a:latin typeface="Microsoft Yahei"/>
                <a:ea typeface="Microsoft Yahei"/>
                <a:cs typeface="Microsoft Yahei"/>
              </a:rPr>
              <a:t>新疆地区城市规划科学合理，注重城市功能和生态环境的协调发展，提高城市宜居水平。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rcRect l="29" r="29"/>
          <a:stretch>
            <a:fillRect/>
          </a:stretch>
        </p:blipFill>
        <p:spPr>
          <a:xfrm>
            <a:off x="4405937" y="1779196"/>
            <a:ext cx="3394942" cy="1865457"/>
          </a:xfrm>
          <a:prstGeom prst="rect">
            <a:avLst/>
          </a:prstGeom>
        </p:spPr>
      </p:pic>
      <p:sp>
        <p:nvSpPr>
          <p:cNvPr id="10" name="AutoShape 10"/>
          <p:cNvSpPr/>
          <p:nvPr/>
        </p:nvSpPr>
        <p:spPr>
          <a:xfrm>
            <a:off x="4405937" y="3209213"/>
            <a:ext cx="3394942" cy="2857500"/>
          </a:xfrm>
          <a:prstGeom prst="roundRect">
            <a:avLst>
              <a:gd name="adj" fmla="val 7195"/>
            </a:avLst>
          </a:prstGeom>
          <a:solidFill>
            <a:srgbClr val="FFFFFF">
              <a:alpha val="100000"/>
            </a:srgbClr>
          </a:solidFill>
          <a:ln/>
          <a:effectLst>
            <a:outerShdw blurRad="342900">
              <a:srgbClr val="000000">
                <a:alpha val="5000"/>
              </a:srgbClr>
            </a:outerShdw>
          </a:effectLst>
        </p:spPr>
      </p:sp>
      <p:sp>
        <p:nvSpPr>
          <p:cNvPr id="11" name="TextBox 11"/>
          <p:cNvSpPr txBox="1"/>
          <p:nvPr/>
        </p:nvSpPr>
        <p:spPr>
          <a:xfrm>
            <a:off x="4511682" y="3453550"/>
            <a:ext cx="3183452" cy="559238"/>
          </a:xfrm>
          <a:prstGeom prst="rect">
            <a:avLst/>
          </a:prstGeom>
          <a:ln/>
        </p:spPr>
        <p:txBody>
          <a:bodyPr vert="horz" wrap="square" lIns="66008" tIns="33052" rIns="66008" bIns="33052" rtlCol="0" anchor="ctr" anchorCtr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sz="2400" b="1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基础设施建设加快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294976" y="3453550"/>
            <a:ext cx="3183452" cy="559238"/>
          </a:xfrm>
          <a:prstGeom prst="rect">
            <a:avLst/>
          </a:prstGeom>
          <a:ln/>
        </p:spPr>
        <p:txBody>
          <a:bodyPr vert="horz" wrap="square" lIns="66008" tIns="33052" rIns="66008" bIns="33052" rtlCol="0" anchor="ctr" anchorCtr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sz="2400" b="1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未来发展方向明确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594368" y="4164695"/>
            <a:ext cx="3018080" cy="1613061"/>
          </a:xfrm>
          <a:prstGeom prst="rect">
            <a:avLst/>
          </a:prstGeom>
          <a:ln/>
        </p:spPr>
        <p:txBody>
          <a:bodyPr vert="horz" wrap="square" lIns="66008" tIns="33052" rIns="66008" bIns="33052" rtlCol="0" anchor="t" anchorCtr="0">
            <a:normAutofit/>
          </a:bodyPr>
          <a:lstStyle/>
          <a:p>
            <a:pPr algn="l">
              <a:lnSpc>
                <a:spcPct val="150000"/>
              </a:lnSpc>
            </a:pPr>
            <a:r>
              <a:rPr lang="en-US" sz="1500">
                <a:solidFill>
                  <a:srgbClr val="000000">
                    <a:alpha val="69804"/>
                    <a:alpha val="70000"/>
                  </a:srgbClr>
                </a:solidFill>
                <a:latin typeface="Microsoft Yahei"/>
                <a:ea typeface="Microsoft Yahei"/>
                <a:cs typeface="Microsoft Yahei"/>
              </a:rPr>
              <a:t>新疆地区加快基础设施建设步伐，推进公路、铁路、水利、电力等基础设施建设，为城市发展提供有力支撑。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377661" y="4164695"/>
            <a:ext cx="3018080" cy="1613061"/>
          </a:xfrm>
          <a:prstGeom prst="rect">
            <a:avLst/>
          </a:prstGeom>
          <a:ln/>
        </p:spPr>
        <p:txBody>
          <a:bodyPr vert="horz" wrap="square" lIns="66008" tIns="33052" rIns="66008" bIns="33052" rtlCol="0" anchor="t" anchorCtr="0">
            <a:normAutofit/>
          </a:bodyPr>
          <a:lstStyle/>
          <a:p>
            <a:pPr algn="l">
              <a:lnSpc>
                <a:spcPct val="150000"/>
              </a:lnSpc>
            </a:pPr>
            <a:r>
              <a:rPr lang="en-US" sz="1500">
                <a:solidFill>
                  <a:srgbClr val="000000">
                    <a:alpha val="69804"/>
                    <a:alpha val="70000"/>
                  </a:srgbClr>
                </a:solidFill>
                <a:latin typeface="Microsoft Yahei"/>
                <a:ea typeface="Microsoft Yahei"/>
                <a:cs typeface="Microsoft Yahei"/>
              </a:rPr>
              <a:t>新疆地区未来将继续推进经济转型升级和城市发展，加强与周边地区的合作与交流，实现区域协调发展。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371722" y="2731852"/>
            <a:ext cx="1619834" cy="1600118"/>
          </a:xfrm>
          <a:prstGeom prst="rect">
            <a:avLst/>
          </a:prstGeom>
          <a:ln/>
        </p:spPr>
        <p:txBody>
          <a:bodyPr vert="horz" wrap="square" lIns="66008" tIns="33052" rIns="66008" bIns="33052" rtlCol="0" anchor="t" anchorCtr="0">
            <a:normAutofit/>
          </a:bodyPr>
          <a:lstStyle/>
          <a:p>
            <a:pPr algn="r">
              <a:lnSpc>
                <a:spcPct val="100000"/>
              </a:lnSpc>
            </a:pPr>
            <a:r>
              <a:rPr lang="en-US" sz="9000" b="1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06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4719532" y="2364760"/>
            <a:ext cx="6770551" cy="2117896"/>
          </a:xfrm>
          <a:prstGeom prst="rect">
            <a:avLst/>
          </a:prstGeom>
          <a:ln/>
        </p:spPr>
        <p:txBody>
          <a:bodyPr vert="horz" wrap="square" lIns="91440" tIns="45720" rIns="91440" bIns="45720" rtlCol="0" anchor="ctr" anchorCtr="0">
            <a:normAutofit/>
          </a:bodyPr>
          <a:lstStyle/>
          <a:p>
            <a:pPr algn="l">
              <a:lnSpc>
                <a:spcPct val="120000"/>
              </a:lnSpc>
              <a:spcBef>
                <a:spcPts val="375"/>
              </a:spcBef>
            </a:pPr>
            <a:r>
              <a:rPr lang="en-US" sz="4500" b="1">
                <a:solidFill>
                  <a:srgbClr val="076843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我对家乡新疆的感悟与思考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819333" y="3720618"/>
            <a:ext cx="2167467" cy="2120348"/>
          </a:xfrm>
          <a:custGeom>
            <a:avLst/>
            <a:gdLst/>
            <a:ahLst/>
            <a:cxnLst/>
            <a:rect l="l" t="t" r="r" b="b"/>
            <a:pathLst>
              <a:path w="1905000" h="1905000">
                <a:moveTo>
                  <a:pt x="0" y="0"/>
                </a:moveTo>
                <a:lnTo>
                  <a:pt x="952500" y="1647825"/>
                </a:lnTo>
                <a:lnTo>
                  <a:pt x="1905000" y="0"/>
                </a:lnTo>
                <a:close/>
              </a:path>
            </a:pathLst>
          </a:custGeom>
          <a:solidFill>
            <a:schemeClr val="accent1">
              <a:alpha val="24000"/>
            </a:schemeClr>
          </a:solidFill>
          <a:ln/>
        </p:spPr>
      </p:sp>
      <p:sp>
        <p:nvSpPr>
          <p:cNvPr id="3" name="AutoShape 3"/>
          <p:cNvSpPr/>
          <p:nvPr/>
        </p:nvSpPr>
        <p:spPr>
          <a:xfrm>
            <a:off x="6056764" y="3865013"/>
            <a:ext cx="2167467" cy="1826280"/>
          </a:xfrm>
          <a:prstGeom prst="triangle">
            <a:avLst/>
          </a:prstGeom>
          <a:solidFill>
            <a:schemeClr val="accent1">
              <a:alpha val="100000"/>
            </a:schemeClr>
          </a:solidFill>
          <a:ln/>
        </p:spPr>
      </p:sp>
      <p:sp>
        <p:nvSpPr>
          <p:cNvPr id="4" name="AutoShape 4"/>
          <p:cNvSpPr/>
          <p:nvPr/>
        </p:nvSpPr>
        <p:spPr>
          <a:xfrm>
            <a:off x="3583984" y="3865013"/>
            <a:ext cx="2167467" cy="1826280"/>
          </a:xfrm>
          <a:prstGeom prst="triangle">
            <a:avLst/>
          </a:prstGeom>
          <a:solidFill>
            <a:schemeClr val="accent1">
              <a:alpha val="100000"/>
            </a:schemeClr>
          </a:solidFill>
          <a:ln/>
        </p:spPr>
      </p:sp>
      <p:sp>
        <p:nvSpPr>
          <p:cNvPr id="5" name="AutoShape 5"/>
          <p:cNvSpPr/>
          <p:nvPr/>
        </p:nvSpPr>
        <p:spPr>
          <a:xfrm>
            <a:off x="4819333" y="1711093"/>
            <a:ext cx="2167467" cy="1826280"/>
          </a:xfrm>
          <a:prstGeom prst="triangle">
            <a:avLst/>
          </a:prstGeom>
          <a:solidFill>
            <a:schemeClr val="accent1">
              <a:alpha val="100000"/>
            </a:schemeClr>
          </a:solidFill>
          <a:ln/>
        </p:spPr>
      </p:sp>
      <p:sp>
        <p:nvSpPr>
          <p:cNvPr id="6" name="Freeform 6"/>
          <p:cNvSpPr/>
          <p:nvPr/>
        </p:nvSpPr>
        <p:spPr>
          <a:xfrm>
            <a:off x="5550854" y="3017181"/>
            <a:ext cx="704427" cy="520192"/>
          </a:xfrm>
          <a:custGeom>
            <a:avLst/>
            <a:gdLst/>
            <a:ahLst/>
            <a:cxnLst/>
            <a:rect l="l" t="t" r="r" b="b"/>
            <a:pathLst>
              <a:path w="1905000" h="1905000">
                <a:moveTo>
                  <a:pt x="952500" y="0"/>
                </a:moveTo>
                <a:lnTo>
                  <a:pt x="0" y="952500"/>
                </a:lnTo>
                <a:lnTo>
                  <a:pt x="476250" y="952500"/>
                </a:lnTo>
                <a:lnTo>
                  <a:pt x="476250" y="1905000"/>
                </a:lnTo>
                <a:lnTo>
                  <a:pt x="1428750" y="1905000"/>
                </a:lnTo>
                <a:lnTo>
                  <a:pt x="1428750" y="952500"/>
                </a:lnTo>
                <a:lnTo>
                  <a:pt x="1905000" y="952500"/>
                </a:lnTo>
                <a:lnTo>
                  <a:pt x="952500" y="0"/>
                </a:lnTo>
                <a:close/>
              </a:path>
            </a:pathLst>
          </a:custGeom>
          <a:solidFill>
            <a:schemeClr val="lt1">
              <a:alpha val="100000"/>
            </a:schemeClr>
          </a:solidFill>
          <a:ln/>
        </p:spPr>
      </p:sp>
      <p:sp>
        <p:nvSpPr>
          <p:cNvPr id="7" name="Freeform 7"/>
          <p:cNvSpPr/>
          <p:nvPr/>
        </p:nvSpPr>
        <p:spPr>
          <a:xfrm rot="7259206">
            <a:off x="6451177" y="4674355"/>
            <a:ext cx="704427" cy="520192"/>
          </a:xfrm>
          <a:custGeom>
            <a:avLst/>
            <a:gdLst/>
            <a:ahLst/>
            <a:cxnLst/>
            <a:rect l="l" t="t" r="r" b="b"/>
            <a:pathLst>
              <a:path w="1905000" h="1905000">
                <a:moveTo>
                  <a:pt x="952500" y="0"/>
                </a:moveTo>
                <a:lnTo>
                  <a:pt x="0" y="952500"/>
                </a:lnTo>
                <a:lnTo>
                  <a:pt x="476250" y="952500"/>
                </a:lnTo>
                <a:lnTo>
                  <a:pt x="476250" y="1905000"/>
                </a:lnTo>
                <a:lnTo>
                  <a:pt x="1428750" y="1905000"/>
                </a:lnTo>
                <a:lnTo>
                  <a:pt x="1428750" y="952500"/>
                </a:lnTo>
                <a:lnTo>
                  <a:pt x="1905000" y="952500"/>
                </a:lnTo>
                <a:lnTo>
                  <a:pt x="952500" y="0"/>
                </a:lnTo>
                <a:close/>
              </a:path>
            </a:pathLst>
          </a:custGeom>
          <a:solidFill>
            <a:schemeClr val="lt1">
              <a:alpha val="100000"/>
            </a:schemeClr>
          </a:solidFill>
          <a:ln/>
        </p:spPr>
      </p:sp>
      <p:sp>
        <p:nvSpPr>
          <p:cNvPr id="8" name="Freeform 8"/>
          <p:cNvSpPr/>
          <p:nvPr/>
        </p:nvSpPr>
        <p:spPr>
          <a:xfrm rot="-7221168">
            <a:off x="4654295" y="4664343"/>
            <a:ext cx="704427" cy="520192"/>
          </a:xfrm>
          <a:custGeom>
            <a:avLst/>
            <a:gdLst/>
            <a:ahLst/>
            <a:cxnLst/>
            <a:rect l="l" t="t" r="r" b="b"/>
            <a:pathLst>
              <a:path w="1905000" h="1905000">
                <a:moveTo>
                  <a:pt x="952500" y="0"/>
                </a:moveTo>
                <a:lnTo>
                  <a:pt x="0" y="952500"/>
                </a:lnTo>
                <a:lnTo>
                  <a:pt x="476250" y="952500"/>
                </a:lnTo>
                <a:lnTo>
                  <a:pt x="476250" y="1905000"/>
                </a:lnTo>
                <a:lnTo>
                  <a:pt x="1428750" y="1905000"/>
                </a:lnTo>
                <a:lnTo>
                  <a:pt x="1428750" y="952500"/>
                </a:lnTo>
                <a:lnTo>
                  <a:pt x="1905000" y="952500"/>
                </a:lnTo>
                <a:lnTo>
                  <a:pt x="952500" y="0"/>
                </a:lnTo>
                <a:close/>
              </a:path>
            </a:pathLst>
          </a:custGeom>
          <a:solidFill>
            <a:schemeClr val="lt1">
              <a:alpha val="100000"/>
            </a:schemeClr>
          </a:solidFill>
          <a:ln/>
        </p:spPr>
      </p:sp>
      <p:sp>
        <p:nvSpPr>
          <p:cNvPr id="9" name="TextBox 9"/>
          <p:cNvSpPr txBox="1"/>
          <p:nvPr/>
        </p:nvSpPr>
        <p:spPr>
          <a:xfrm>
            <a:off x="7051447" y="1512420"/>
            <a:ext cx="3905250" cy="704850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b" anchorCtr="0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文化包容性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051447" y="2015490"/>
            <a:ext cx="3486150" cy="1211905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t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在新疆，不同民族的文化相互交融、包容，形成了独特的文化氛围，使我更加尊重和理解不同文化。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367663" y="3984485"/>
            <a:ext cx="3486150" cy="704850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b" anchorCtr="0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国家认同感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367663" y="4482277"/>
            <a:ext cx="3486150" cy="1198124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t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新疆是中国领土不可分割的一部分，通过学习和了解国家历史、文化，增强了对国家的认同感和归属感。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76073" y="2606043"/>
            <a:ext cx="3486150" cy="704850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b" anchorCtr="0">
            <a:noAutofit/>
          </a:bodyPr>
          <a:lstStyle/>
          <a:p>
            <a:pPr algn="r">
              <a:lnSpc>
                <a:spcPct val="120000"/>
              </a:lnSpc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多民族交流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76073" y="3214235"/>
            <a:ext cx="3486150" cy="1209675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t" anchorCtr="0">
            <a:noAutofit/>
          </a:bodyPr>
          <a:lstStyle/>
          <a:p>
            <a:pPr algn="r"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新疆是一个多民族聚居的地区，通过与不同民族的同学、朋友交流，培养了民族团结和共融意识。</a:t>
            </a:r>
          </a:p>
        </p:txBody>
      </p:sp>
      <p:sp>
        <p:nvSpPr>
          <p:cNvPr id="15" name="Freeform 15"/>
          <p:cNvSpPr/>
          <p:nvPr/>
        </p:nvSpPr>
        <p:spPr>
          <a:xfrm>
            <a:off x="5593478" y="3999944"/>
            <a:ext cx="661803" cy="661803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0" y="209550"/>
                </a:moveTo>
                <a:lnTo>
                  <a:pt x="152410" y="247650"/>
                </a:lnTo>
                <a:lnTo>
                  <a:pt x="304800" y="209550"/>
                </a:lnTo>
                <a:lnTo>
                  <a:pt x="304800" y="247650"/>
                </a:lnTo>
                <a:lnTo>
                  <a:pt x="152410" y="285750"/>
                </a:lnTo>
                <a:lnTo>
                  <a:pt x="0" y="247650"/>
                </a:lnTo>
                <a:close/>
                <a:moveTo>
                  <a:pt x="0" y="133350"/>
                </a:moveTo>
                <a:lnTo>
                  <a:pt x="152410" y="171450"/>
                </a:lnTo>
                <a:lnTo>
                  <a:pt x="304800" y="133350"/>
                </a:lnTo>
                <a:lnTo>
                  <a:pt x="304800" y="171450"/>
                </a:lnTo>
                <a:lnTo>
                  <a:pt x="152410" y="209550"/>
                </a:lnTo>
                <a:lnTo>
                  <a:pt x="0" y="171450"/>
                </a:lnTo>
                <a:close/>
                <a:moveTo>
                  <a:pt x="0" y="57150"/>
                </a:moveTo>
                <a:lnTo>
                  <a:pt x="152410" y="19050"/>
                </a:lnTo>
                <a:lnTo>
                  <a:pt x="304800" y="57150"/>
                </a:lnTo>
                <a:lnTo>
                  <a:pt x="304800" y="95250"/>
                </a:lnTo>
                <a:lnTo>
                  <a:pt x="152410" y="133350"/>
                </a:lnTo>
                <a:lnTo>
                  <a:pt x="0" y="95250"/>
                </a:lnTo>
                <a:close/>
              </a:path>
            </a:pathLst>
          </a:custGeom>
          <a:solidFill>
            <a:schemeClr val="accent1">
              <a:alpha val="100000"/>
            </a:schemeClr>
          </a:solidFill>
          <a:ln/>
        </p:spPr>
      </p:sp>
      <p:sp>
        <p:nvSpPr>
          <p:cNvPr id="16" name="TextBox 16"/>
          <p:cNvSpPr txBox="1"/>
          <p:nvPr/>
        </p:nvSpPr>
        <p:spPr>
          <a:xfrm>
            <a:off x="476023" y="265328"/>
            <a:ext cx="11239500" cy="914400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3000" b="1">
                <a:solidFill>
                  <a:schemeClr val="dk2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民族团结共融意识培养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54963" y="2034175"/>
            <a:ext cx="5829300" cy="781050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t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新疆拥有丰富的文化遗产，如古代建筑、传统手工艺等，我们应该积极保护和传承这些宝贵的文化遗产。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454963" y="1575832"/>
            <a:ext cx="5829300" cy="400050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ctr" anchorCtr="0">
            <a:noAutofit/>
          </a:bodyPr>
          <a:lstStyle/>
          <a:p>
            <a:pPr>
              <a:lnSpc>
                <a:spcPct val="77000"/>
              </a:lnSpc>
            </a:pPr>
            <a:r>
              <a:rPr lang="en-US" sz="20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文化遗产保护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54963" y="3530045"/>
            <a:ext cx="5829300" cy="781050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t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新疆各民族都有自己独特的文化传统和习俗，我们应该努力学习和传承这些民族文化，让它们发扬光大。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54963" y="3071702"/>
            <a:ext cx="5829300" cy="400050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ctr" anchorCtr="0">
            <a:noAutofit/>
          </a:bodyPr>
          <a:lstStyle/>
          <a:p>
            <a:pPr>
              <a:lnSpc>
                <a:spcPct val="77000"/>
              </a:lnSpc>
            </a:pPr>
            <a:r>
              <a:rPr lang="en-US" sz="20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民族文化传承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54963" y="5118981"/>
            <a:ext cx="5829300" cy="781050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t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通过各种渠道和方式，向外界宣传推广新疆的优秀传统文化，让更多人了解和认识新疆。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54963" y="4660638"/>
            <a:ext cx="5829300" cy="400050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ctr" anchorCtr="0">
            <a:noAutofit/>
          </a:bodyPr>
          <a:lstStyle/>
          <a:p>
            <a:pPr>
              <a:lnSpc>
                <a:spcPct val="77000"/>
              </a:lnSpc>
            </a:pPr>
            <a:r>
              <a:rPr lang="en-US" sz="20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宣传推广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6738931" y="1450035"/>
            <a:ext cx="4792980" cy="4792980"/>
          </a:xfrm>
          <a:prstGeom prst="ellipse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476023" y="265328"/>
            <a:ext cx="11239500" cy="914400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3000" b="1">
                <a:solidFill>
                  <a:schemeClr val="dk2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传承优秀传统文化责任担当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371722" y="2731852"/>
            <a:ext cx="1619834" cy="1600118"/>
          </a:xfrm>
          <a:prstGeom prst="rect">
            <a:avLst/>
          </a:prstGeom>
          <a:ln/>
        </p:spPr>
        <p:txBody>
          <a:bodyPr vert="horz" wrap="square" lIns="66008" tIns="33052" rIns="66008" bIns="33052" rtlCol="0" anchor="t" anchorCtr="0">
            <a:normAutofit/>
          </a:bodyPr>
          <a:lstStyle/>
          <a:p>
            <a:pPr algn="r">
              <a:lnSpc>
                <a:spcPct val="100000"/>
              </a:lnSpc>
            </a:pPr>
            <a:r>
              <a:rPr lang="en-US" sz="9000" b="1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01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4719532" y="2364760"/>
            <a:ext cx="6770551" cy="2117896"/>
          </a:xfrm>
          <a:prstGeom prst="rect">
            <a:avLst/>
          </a:prstGeom>
          <a:ln/>
        </p:spPr>
        <p:txBody>
          <a:bodyPr vert="horz" wrap="square" lIns="91440" tIns="45720" rIns="91440" bIns="45720" rtlCol="0" anchor="ctr" anchorCtr="0">
            <a:normAutofit/>
          </a:bodyPr>
          <a:lstStyle/>
          <a:p>
            <a:pPr algn="l">
              <a:lnSpc>
                <a:spcPct val="120000"/>
              </a:lnSpc>
              <a:spcBef>
                <a:spcPts val="375"/>
              </a:spcBef>
            </a:pPr>
            <a:r>
              <a:rPr lang="en-US" sz="4500" b="1">
                <a:solidFill>
                  <a:srgbClr val="076843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新疆概述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990290" y="4933294"/>
            <a:ext cx="2809472" cy="1140368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t" anchorCtr="0">
            <a:noAutofit/>
          </a:bodyPr>
          <a:lstStyle/>
          <a:p>
            <a:pPr algn="ctr"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作为新疆的一份子，我应该积极投身家乡建设，为家乡的发展贡献自己的力量。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990089" y="4085631"/>
            <a:ext cx="2809875" cy="507055"/>
          </a:xfrm>
          <a:prstGeom prst="rect">
            <a:avLst/>
          </a:prstGeom>
          <a:ln>
            <a:solidFill>
              <a:schemeClr val="accent1">
                <a:alpha val="100000"/>
              </a:schemeClr>
            </a:solidFill>
          </a:ln>
        </p:spPr>
        <p:txBody>
          <a:bodyPr vert="horz" wrap="square" lIns="114300" tIns="57150" rIns="114300" bIns="57150" rtlCol="0" anchor="t" anchorCtr="0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建设家乡</a:t>
            </a:r>
          </a:p>
        </p:txBody>
      </p:sp>
      <p:cxnSp>
        <p:nvCxnSpPr>
          <p:cNvPr id="4" name="Connector 4"/>
          <p:cNvCxnSpPr/>
          <p:nvPr/>
        </p:nvCxnSpPr>
        <p:spPr>
          <a:xfrm>
            <a:off x="1056616" y="4732887"/>
            <a:ext cx="2676821" cy="0"/>
          </a:xfrm>
          <a:prstGeom prst="line">
            <a:avLst/>
          </a:prstGeom>
          <a:ln w="9525">
            <a:solidFill>
              <a:schemeClr val="accent1"/>
            </a:solidFill>
            <a:prstDash val="dash"/>
            <a:headEnd type="none"/>
            <a:tailEnd type="none"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4980951" y="1649322"/>
            <a:ext cx="2231507" cy="2231507"/>
          </a:xfrm>
          <a:prstGeom prst="ellipse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4725104" y="4085631"/>
            <a:ext cx="2743200" cy="507055"/>
          </a:xfrm>
          <a:prstGeom prst="rect">
            <a:avLst/>
          </a:prstGeom>
          <a:ln>
            <a:solidFill>
              <a:schemeClr val="accent1">
                <a:alpha val="100000"/>
              </a:schemeClr>
            </a:solidFill>
          </a:ln>
        </p:spPr>
        <p:txBody>
          <a:bodyPr vert="horz" wrap="square" lIns="114300" tIns="57150" rIns="114300" bIns="57150" rtlCol="0" anchor="t" anchorCtr="0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引进人才</a:t>
            </a:r>
          </a:p>
        </p:txBody>
      </p:sp>
      <p:cxnSp>
        <p:nvCxnSpPr>
          <p:cNvPr id="7" name="Connector 7"/>
          <p:cNvCxnSpPr/>
          <p:nvPr/>
        </p:nvCxnSpPr>
        <p:spPr>
          <a:xfrm>
            <a:off x="4758293" y="4732887"/>
            <a:ext cx="2676821" cy="0"/>
          </a:xfrm>
          <a:prstGeom prst="line">
            <a:avLst/>
          </a:prstGeom>
          <a:ln w="9525">
            <a:solidFill>
              <a:schemeClr val="accent1"/>
            </a:solidFill>
            <a:prstDash val="dash"/>
            <a:headEnd type="none"/>
            <a:tailEnd type="none"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8682668" y="1649322"/>
            <a:ext cx="2231507" cy="2231507"/>
          </a:xfrm>
          <a:prstGeom prst="ellipse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8374434" y="4085631"/>
            <a:ext cx="2847975" cy="507055"/>
          </a:xfrm>
          <a:prstGeom prst="rect">
            <a:avLst/>
          </a:prstGeom>
          <a:ln>
            <a:solidFill>
              <a:schemeClr val="accent1">
                <a:alpha val="100000"/>
              </a:schemeClr>
            </a:solidFill>
          </a:ln>
        </p:spPr>
        <p:txBody>
          <a:bodyPr vert="horz" wrap="square" lIns="114300" tIns="57150" rIns="114300" bIns="57150" rtlCol="0" anchor="t" anchorCtr="0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志愿服务</a:t>
            </a:r>
          </a:p>
        </p:txBody>
      </p:sp>
      <p:cxnSp>
        <p:nvCxnSpPr>
          <p:cNvPr id="10" name="Connector 10"/>
          <p:cNvCxnSpPr/>
          <p:nvPr/>
        </p:nvCxnSpPr>
        <p:spPr>
          <a:xfrm>
            <a:off x="8460012" y="4732887"/>
            <a:ext cx="2676821" cy="0"/>
          </a:xfrm>
          <a:prstGeom prst="line">
            <a:avLst/>
          </a:prstGeom>
          <a:ln w="9525">
            <a:solidFill>
              <a:schemeClr val="accent1"/>
            </a:solidFill>
            <a:prstDash val="dash"/>
            <a:headEnd type="none"/>
            <a:tailEnd type="none"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11" name="Picture 11"/>
          <p:cNvPicPr>
            <a:picLocks noChangeAspect="1"/>
          </p:cNvPicPr>
          <p:nvPr/>
        </p:nvPicPr>
        <p:blipFill>
          <a:blip r:embed="rId5"/>
          <a:srcRect l="16667" r="16667"/>
          <a:stretch>
            <a:fillRect/>
          </a:stretch>
        </p:blipFill>
        <p:spPr>
          <a:xfrm>
            <a:off x="1279273" y="1649322"/>
            <a:ext cx="2231507" cy="2231507"/>
          </a:xfrm>
          <a:prstGeom prst="ellipse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4712639" y="4933294"/>
            <a:ext cx="2768130" cy="1140368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t" anchorCtr="0">
            <a:noAutofit/>
          </a:bodyPr>
          <a:lstStyle/>
          <a:p>
            <a:pPr algn="ctr"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利用自己的资源和人脉，引进优秀人才和技术，推动新疆的经济和社会发展。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373015" y="4933294"/>
            <a:ext cx="2850815" cy="1140368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t" anchorCtr="0">
            <a:noAutofit/>
          </a:bodyPr>
          <a:lstStyle/>
          <a:p>
            <a:pPr algn="ctr"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参与志愿服务活动，为新疆的公益事业和社区建设贡献自己的一份力量。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76023" y="265328"/>
            <a:ext cx="11239500" cy="914400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t" anchorCtr="0">
            <a:spAutoFit/>
          </a:bodyPr>
          <a:lstStyle/>
          <a:p>
            <a:pPr>
              <a:lnSpc>
                <a:spcPct val="140000"/>
              </a:lnSpc>
            </a:pPr>
            <a:r>
              <a:rPr lang="en-US" sz="3000" b="1">
                <a:solidFill>
                  <a:schemeClr val="dk2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为家乡发展贡献自己力量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824288" y="5252534"/>
            <a:ext cx="4543425" cy="504825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t" anchorCtr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2025">
                <a:solidFill>
                  <a:schemeClr val="accent3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感谢观看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121682" y="1199100"/>
            <a:ext cx="9948636" cy="1647825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t" anchorCtr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8025" b="1">
                <a:solidFill>
                  <a:schemeClr val="accent3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THANK  YOU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751642" y="4006380"/>
            <a:ext cx="7813795" cy="1827334"/>
          </a:xfrm>
          <a:prstGeom prst="roundRect">
            <a:avLst>
              <a:gd name="adj" fmla="val 16667"/>
            </a:avLst>
          </a:prstGeom>
          <a:solidFill>
            <a:schemeClr val="lt2">
              <a:alpha val="80000"/>
            </a:schemeClr>
          </a:solidFill>
          <a:ln/>
        </p:spPr>
      </p:sp>
      <p:sp>
        <p:nvSpPr>
          <p:cNvPr id="3" name="AutoShape 3"/>
          <p:cNvSpPr/>
          <p:nvPr/>
        </p:nvSpPr>
        <p:spPr>
          <a:xfrm>
            <a:off x="751642" y="1920540"/>
            <a:ext cx="7813795" cy="1827334"/>
          </a:xfrm>
          <a:prstGeom prst="roundRect">
            <a:avLst>
              <a:gd name="adj" fmla="val 16667"/>
            </a:avLst>
          </a:prstGeom>
          <a:solidFill>
            <a:schemeClr val="lt2">
              <a:alpha val="80000"/>
            </a:schemeClr>
          </a:solidFill>
          <a:ln/>
        </p:spPr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alphaModFix/>
          </a:blip>
          <a:srcRect/>
          <a:stretch>
            <a:fillRect/>
          </a:stretch>
        </p:blipFill>
        <p:spPr>
          <a:xfrm>
            <a:off x="7804006" y="1329783"/>
            <a:ext cx="3831201" cy="5108268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030579" y="2089154"/>
            <a:ext cx="6238875" cy="637972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地理位置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30579" y="2610429"/>
            <a:ext cx="6238875" cy="950067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t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新疆位于中国的西北部，与多个国家接壤，是中国通往中亚、西亚和欧洲的重要通道。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30579" y="4183053"/>
            <a:ext cx="6238875" cy="637972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气候特点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30579" y="4712439"/>
            <a:ext cx="6238875" cy="936429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t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新疆气候干旱，降水量少，昼夜温差大，日照时间长，适合种植棉花、葡萄等作物。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76023" y="265328"/>
            <a:ext cx="11239500" cy="914400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t" anchorCtr="0">
            <a:spAutoFit/>
          </a:bodyPr>
          <a:lstStyle/>
          <a:p>
            <a:pPr>
              <a:lnSpc>
                <a:spcPct val="140000"/>
              </a:lnSpc>
            </a:pPr>
            <a:r>
              <a:rPr lang="en-US" sz="3000" b="1">
                <a:solidFill>
                  <a:schemeClr val="dk2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地理位置与气候特点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l="32546" r="32546"/>
          <a:stretch>
            <a:fillRect/>
          </a:stretch>
        </p:blipFill>
        <p:spPr>
          <a:xfrm>
            <a:off x="875314" y="2169726"/>
            <a:ext cx="2050689" cy="391643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 l="32550" r="32550"/>
          <a:stretch>
            <a:fillRect/>
          </a:stretch>
        </p:blipFill>
        <p:spPr>
          <a:xfrm>
            <a:off x="5430979" y="2169726"/>
            <a:ext cx="2050689" cy="3916435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rcRect l="32561" r="32561"/>
          <a:stretch>
            <a:fillRect/>
          </a:stretch>
        </p:blipFill>
        <p:spPr>
          <a:xfrm>
            <a:off x="3153146" y="1697364"/>
            <a:ext cx="2050689" cy="3916435"/>
          </a:xfrm>
          <a:prstGeom prst="rect">
            <a:avLst/>
          </a:prstGeom>
        </p:spPr>
      </p:pic>
      <p:sp>
        <p:nvSpPr>
          <p:cNvPr id="5" name="AutoShape 5"/>
          <p:cNvSpPr/>
          <p:nvPr/>
        </p:nvSpPr>
        <p:spPr>
          <a:xfrm>
            <a:off x="7851998" y="2723144"/>
            <a:ext cx="3834950" cy="1465716"/>
          </a:xfrm>
          <a:prstGeom prst="rect">
            <a:avLst/>
          </a:prstGeom>
          <a:noFill/>
          <a:ln/>
        </p:spPr>
        <p:txBody>
          <a:bodyPr vert="horz" wrap="square" lIns="91440" tIns="45720" rIns="91440" bIns="45720" rtlCol="0" anchor="t" anchorCtr="0">
            <a:noAutofit/>
          </a:bodyPr>
          <a:lstStyle/>
          <a:p>
            <a:pPr algn="l">
              <a:lnSpc>
                <a:spcPct val="140000"/>
              </a:lnSpc>
              <a:defRPr/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新疆是中国历史行政区，清代光绪十年左宗棠奏请设立“新疆省”，由陕甘总督管辖。</a:t>
            </a:r>
            <a:endParaRPr lang="en-US" sz="1100"/>
          </a:p>
        </p:txBody>
      </p:sp>
      <p:sp>
        <p:nvSpPr>
          <p:cNvPr id="6" name="AutoShape 6"/>
          <p:cNvSpPr/>
          <p:nvPr/>
        </p:nvSpPr>
        <p:spPr>
          <a:xfrm>
            <a:off x="7851998" y="2087040"/>
            <a:ext cx="3606165" cy="575781"/>
          </a:xfrm>
          <a:prstGeom prst="rect">
            <a:avLst/>
          </a:prstGeom>
          <a:noFill/>
          <a:ln/>
        </p:spPr>
        <p:txBody>
          <a:bodyPr vert="horz" wrap="square" lIns="91440" tIns="45720" rIns="91440" bIns="45720" rtlCol="0" anchor="b" anchorCtr="0">
            <a:normAutofit/>
          </a:bodyPr>
          <a:lstStyle/>
          <a:p>
            <a:pPr algn="l">
              <a:lnSpc>
                <a:spcPct val="120000"/>
              </a:lnSpc>
              <a:defRPr/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历史沿革</a:t>
            </a:r>
            <a:endParaRPr lang="en-US" sz="1100"/>
          </a:p>
        </p:txBody>
      </p:sp>
      <p:sp>
        <p:nvSpPr>
          <p:cNvPr id="7" name="AutoShape 7"/>
          <p:cNvSpPr/>
          <p:nvPr/>
        </p:nvSpPr>
        <p:spPr>
          <a:xfrm>
            <a:off x="7851998" y="4826443"/>
            <a:ext cx="3834950" cy="1451935"/>
          </a:xfrm>
          <a:prstGeom prst="rect">
            <a:avLst/>
          </a:prstGeom>
          <a:noFill/>
          <a:ln/>
        </p:spPr>
        <p:txBody>
          <a:bodyPr vert="horz" wrap="square" lIns="91440" tIns="45720" rIns="91440" bIns="45720" rtlCol="0" anchor="t" anchorCtr="0">
            <a:noAutofit/>
          </a:bodyPr>
          <a:lstStyle/>
          <a:p>
            <a:pPr algn="l">
              <a:lnSpc>
                <a:spcPct val="140000"/>
              </a:lnSpc>
              <a:defRPr/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新疆是多民族聚居区，各民族在长期交流中形成了独具特色的文化，如维吾尔族的音乐舞蹈、柯尔克孜族的《玛纳斯》等。</a:t>
            </a:r>
            <a:endParaRPr lang="en-US" sz="1100"/>
          </a:p>
        </p:txBody>
      </p:sp>
      <p:sp>
        <p:nvSpPr>
          <p:cNvPr id="8" name="AutoShape 8"/>
          <p:cNvSpPr/>
          <p:nvPr/>
        </p:nvSpPr>
        <p:spPr>
          <a:xfrm>
            <a:off x="7851998" y="4125420"/>
            <a:ext cx="3606329" cy="640699"/>
          </a:xfrm>
          <a:prstGeom prst="rect">
            <a:avLst/>
          </a:prstGeom>
          <a:noFill/>
          <a:ln/>
        </p:spPr>
        <p:txBody>
          <a:bodyPr vert="horz" wrap="square" lIns="91440" tIns="45720" rIns="91440" bIns="45720" rtlCol="0" anchor="b" anchorCtr="0">
            <a:noAutofit/>
          </a:bodyPr>
          <a:lstStyle/>
          <a:p>
            <a:pPr algn="l">
              <a:lnSpc>
                <a:spcPct val="120000"/>
              </a:lnSpc>
              <a:defRPr/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文化传承</a:t>
            </a:r>
            <a:endParaRPr lang="en-US" sz="1100"/>
          </a:p>
        </p:txBody>
      </p:sp>
      <p:sp>
        <p:nvSpPr>
          <p:cNvPr id="9" name="TextBox 9"/>
          <p:cNvSpPr txBox="1"/>
          <p:nvPr/>
        </p:nvSpPr>
        <p:spPr>
          <a:xfrm>
            <a:off x="476023" y="265328"/>
            <a:ext cx="11239500" cy="914400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t" anchorCtr="0">
            <a:spAutoFit/>
          </a:bodyPr>
          <a:lstStyle/>
          <a:p>
            <a:pPr>
              <a:lnSpc>
                <a:spcPct val="140000"/>
              </a:lnSpc>
            </a:pPr>
            <a:r>
              <a:rPr lang="en-US" sz="3000" b="1">
                <a:solidFill>
                  <a:schemeClr val="dk2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历史文化背景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l="11939" r="11939"/>
          <a:stretch>
            <a:fillRect/>
          </a:stretch>
        </p:blipFill>
        <p:spPr>
          <a:xfrm>
            <a:off x="7007708" y="1744635"/>
            <a:ext cx="4750584" cy="4285329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476023" y="265328"/>
            <a:ext cx="11239500" cy="914400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t" anchorCtr="0">
            <a:spAutoFit/>
          </a:bodyPr>
          <a:lstStyle/>
          <a:p>
            <a:pPr>
              <a:lnSpc>
                <a:spcPct val="140000"/>
              </a:lnSpc>
            </a:pPr>
            <a:r>
              <a:rPr lang="en-US" sz="3000" b="1">
                <a:solidFill>
                  <a:schemeClr val="dk2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民族风情与特色</a:t>
            </a:r>
          </a:p>
        </p:txBody>
      </p:sp>
      <p:sp>
        <p:nvSpPr>
          <p:cNvPr id="4" name="AutoShape 4"/>
          <p:cNvSpPr/>
          <p:nvPr/>
        </p:nvSpPr>
        <p:spPr>
          <a:xfrm>
            <a:off x="3729746" y="1769675"/>
            <a:ext cx="3031629" cy="4285329"/>
          </a:xfrm>
          <a:prstGeom prst="roundRect">
            <a:avLst>
              <a:gd name="adj" fmla="val 0"/>
            </a:avLst>
          </a:prstGeom>
          <a:solidFill>
            <a:schemeClr val="lt2">
              <a:alpha val="80000"/>
            </a:schemeClr>
          </a:solidFill>
          <a:ln/>
        </p:spPr>
      </p:sp>
      <p:sp>
        <p:nvSpPr>
          <p:cNvPr id="5" name="TextBox 5"/>
          <p:cNvSpPr txBox="1"/>
          <p:nvPr/>
        </p:nvSpPr>
        <p:spPr>
          <a:xfrm>
            <a:off x="3923235" y="2035795"/>
            <a:ext cx="2644651" cy="649939"/>
          </a:xfrm>
          <a:prstGeom prst="rect">
            <a:avLst/>
          </a:prstGeom>
          <a:ln/>
        </p:spPr>
        <p:txBody>
          <a:bodyPr vert="horz" wrap="square" lIns="66008" tIns="33052" rIns="66008" bIns="33052" rtlCol="0" anchor="ctr" anchorCtr="0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sz="2400" b="1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特色美食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923235" y="2757859"/>
            <a:ext cx="2644651" cy="2924764"/>
          </a:xfrm>
          <a:prstGeom prst="rect">
            <a:avLst/>
          </a:prstGeom>
          <a:ln/>
        </p:spPr>
        <p:txBody>
          <a:bodyPr vert="horz" wrap="square" lIns="66008" tIns="33052" rIns="66008" bIns="33052" rtlCol="0" anchor="t" anchorCtr="0">
            <a:noAutofit/>
          </a:bodyPr>
          <a:lstStyle/>
          <a:p>
            <a:pPr algn="ctr">
              <a:lnSpc>
                <a:spcPct val="140000"/>
              </a:lnSpc>
            </a:pPr>
            <a:r>
              <a:rPr lang="en-US" sz="1575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新疆美食独具特色，如羊肉串、手抓饭、烤全羊等，吸引了众多游客前来品尝。</a:t>
            </a:r>
          </a:p>
        </p:txBody>
      </p:sp>
      <p:sp>
        <p:nvSpPr>
          <p:cNvPr id="7" name="AutoShape 7"/>
          <p:cNvSpPr/>
          <p:nvPr/>
        </p:nvSpPr>
        <p:spPr>
          <a:xfrm>
            <a:off x="556553" y="1764765"/>
            <a:ext cx="3031629" cy="4285329"/>
          </a:xfrm>
          <a:prstGeom prst="roundRect">
            <a:avLst>
              <a:gd name="adj" fmla="val 0"/>
            </a:avLst>
          </a:prstGeom>
          <a:solidFill>
            <a:schemeClr val="lt2">
              <a:alpha val="80000"/>
            </a:schemeClr>
          </a:solidFill>
          <a:ln/>
        </p:spPr>
      </p:sp>
      <p:sp>
        <p:nvSpPr>
          <p:cNvPr id="8" name="TextBox 8"/>
          <p:cNvSpPr txBox="1"/>
          <p:nvPr/>
        </p:nvSpPr>
        <p:spPr>
          <a:xfrm>
            <a:off x="750042" y="2035795"/>
            <a:ext cx="2644651" cy="649939"/>
          </a:xfrm>
          <a:prstGeom prst="rect">
            <a:avLst/>
          </a:prstGeom>
          <a:ln/>
        </p:spPr>
        <p:txBody>
          <a:bodyPr vert="horz" wrap="square" lIns="66008" tIns="33052" rIns="66008" bIns="33052" rtlCol="0" anchor="ctr" anchorCtr="0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sz="2400" b="1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民族风情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50042" y="2752949"/>
            <a:ext cx="2644651" cy="2924764"/>
          </a:xfrm>
          <a:prstGeom prst="rect">
            <a:avLst/>
          </a:prstGeom>
          <a:ln/>
        </p:spPr>
        <p:txBody>
          <a:bodyPr vert="horz" wrap="square" lIns="66008" tIns="33052" rIns="66008" bIns="33052" rtlCol="0" anchor="t" anchorCtr="0">
            <a:noAutofit/>
          </a:bodyPr>
          <a:lstStyle/>
          <a:p>
            <a:pPr algn="ctr">
              <a:lnSpc>
                <a:spcPct val="140000"/>
              </a:lnSpc>
            </a:pPr>
            <a:r>
              <a:rPr lang="en-US" sz="1575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新疆各民族都有自己的传统节日和习俗，如维吾尔族的肉孜节、哈萨克族的纳吾鲁孜节等。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371722" y="2731852"/>
            <a:ext cx="1619834" cy="1600118"/>
          </a:xfrm>
          <a:prstGeom prst="rect">
            <a:avLst/>
          </a:prstGeom>
          <a:ln/>
        </p:spPr>
        <p:txBody>
          <a:bodyPr vert="horz" wrap="square" lIns="66008" tIns="33052" rIns="66008" bIns="33052" rtlCol="0" anchor="t" anchorCtr="0">
            <a:normAutofit/>
          </a:bodyPr>
          <a:lstStyle/>
          <a:p>
            <a:pPr algn="r">
              <a:lnSpc>
                <a:spcPct val="100000"/>
              </a:lnSpc>
            </a:pPr>
            <a:r>
              <a:rPr lang="en-US" sz="9000" b="1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02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4719532" y="2364760"/>
            <a:ext cx="6770551" cy="2117896"/>
          </a:xfrm>
          <a:prstGeom prst="rect">
            <a:avLst/>
          </a:prstGeom>
          <a:ln/>
        </p:spPr>
        <p:txBody>
          <a:bodyPr vert="horz" wrap="square" lIns="91440" tIns="45720" rIns="91440" bIns="45720" rtlCol="0" anchor="ctr" anchorCtr="0">
            <a:normAutofit/>
          </a:bodyPr>
          <a:lstStyle/>
          <a:p>
            <a:pPr algn="l">
              <a:lnSpc>
                <a:spcPct val="120000"/>
              </a:lnSpc>
              <a:spcBef>
                <a:spcPts val="375"/>
              </a:spcBef>
            </a:pPr>
            <a:r>
              <a:rPr lang="en-US" sz="4500" b="1">
                <a:solidFill>
                  <a:srgbClr val="076843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家乡的自然景观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/>
          </a:blip>
          <a:srcRect l="18604" r="18604"/>
          <a:stretch>
            <a:fillRect/>
          </a:stretch>
        </p:blipFill>
        <p:spPr>
          <a:xfrm>
            <a:off x="476023" y="1726817"/>
            <a:ext cx="4434840" cy="4434841"/>
          </a:xfrm>
          <a:prstGeom prst="round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5562187" y="4881292"/>
            <a:ext cx="6000750" cy="711336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b" anchorCtr="0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天山山脉的自然景观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267801" y="5523753"/>
            <a:ext cx="6477000" cy="914400"/>
          </a:xfrm>
          <a:prstGeom prst="rect">
            <a:avLst/>
          </a:prstGeom>
          <a:ln/>
        </p:spPr>
        <p:txBody>
          <a:bodyPr vert="horz" wrap="square" lIns="0" tIns="0" rIns="0" bIns="0" rtlCol="0" anchor="t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天山山脉自然景观丰富多样，包括雪山、冰川、森林、草原等，是新疆最重要的生态屏障和旅游胜地之一。</a:t>
            </a:r>
          </a:p>
        </p:txBody>
      </p:sp>
      <p:sp>
        <p:nvSpPr>
          <p:cNvPr id="5" name="AutoShape 5"/>
          <p:cNvSpPr/>
          <p:nvPr/>
        </p:nvSpPr>
        <p:spPr>
          <a:xfrm>
            <a:off x="5267801" y="1835975"/>
            <a:ext cx="238125" cy="238125"/>
          </a:xfrm>
          <a:prstGeom prst="ellipse">
            <a:avLst/>
          </a:prstGeom>
          <a:solidFill>
            <a:schemeClr val="accent1">
              <a:alpha val="100000"/>
            </a:schemeClr>
          </a:solidFill>
          <a:ln/>
        </p:spPr>
      </p:sp>
      <p:sp>
        <p:nvSpPr>
          <p:cNvPr id="6" name="TextBox 6"/>
          <p:cNvSpPr txBox="1"/>
          <p:nvPr/>
        </p:nvSpPr>
        <p:spPr>
          <a:xfrm>
            <a:off x="5562187" y="1621998"/>
            <a:ext cx="6000750" cy="666079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b" anchorCtr="0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天山山脉的地理位置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267801" y="2234038"/>
            <a:ext cx="6477000" cy="914400"/>
          </a:xfrm>
          <a:prstGeom prst="rect">
            <a:avLst/>
          </a:prstGeom>
          <a:ln/>
        </p:spPr>
        <p:txBody>
          <a:bodyPr vert="horz" wrap="square" lIns="0" tIns="0" rIns="0" bIns="0" rtlCol="0" anchor="t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天山山脉位于新疆中部，横跨中国、哈萨克斯坦、吉尔吉斯斯坦和乌兹别克斯坦四国，是亚洲内陆中部的山系之一。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562187" y="3262274"/>
            <a:ext cx="6000750" cy="697555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b" anchorCtr="0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天山山脉的特点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267801" y="3896612"/>
            <a:ext cx="6477000" cy="914400"/>
          </a:xfrm>
          <a:prstGeom prst="rect">
            <a:avLst/>
          </a:prstGeom>
          <a:ln/>
        </p:spPr>
        <p:txBody>
          <a:bodyPr vert="horz" wrap="square" lIns="0" tIns="0" rIns="0" bIns="0" rtlCol="0" anchor="t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天山山脉全长约2500千米，是世界上最大的独立纬向山系，也是世界上距离海洋最远的山系和全球干旱地区最大的山系之一。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76023" y="265328"/>
            <a:ext cx="11239500" cy="914400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3000" b="1">
                <a:solidFill>
                  <a:schemeClr val="dk2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壮丽天山山脉风光</a:t>
            </a:r>
          </a:p>
        </p:txBody>
      </p:sp>
      <p:sp>
        <p:nvSpPr>
          <p:cNvPr id="11" name="AutoShape 11"/>
          <p:cNvSpPr/>
          <p:nvPr/>
        </p:nvSpPr>
        <p:spPr>
          <a:xfrm>
            <a:off x="5267801" y="3491989"/>
            <a:ext cx="238125" cy="238125"/>
          </a:xfrm>
          <a:prstGeom prst="ellipse">
            <a:avLst/>
          </a:prstGeom>
          <a:solidFill>
            <a:schemeClr val="accent1">
              <a:alpha val="100000"/>
            </a:schemeClr>
          </a:solidFill>
          <a:ln/>
        </p:spPr>
      </p:sp>
      <p:sp>
        <p:nvSpPr>
          <p:cNvPr id="12" name="AutoShape 12"/>
          <p:cNvSpPr/>
          <p:nvPr/>
        </p:nvSpPr>
        <p:spPr>
          <a:xfrm>
            <a:off x="5267801" y="5117897"/>
            <a:ext cx="238125" cy="238125"/>
          </a:xfrm>
          <a:prstGeom prst="ellipse">
            <a:avLst/>
          </a:prstGeom>
          <a:solidFill>
            <a:schemeClr val="accent1">
              <a:alpha val="100000"/>
            </a:schemeClr>
          </a:solidFill>
          <a:ln/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685901" y="1362476"/>
            <a:ext cx="8946338" cy="555784"/>
          </a:xfrm>
          <a:prstGeom prst="rect">
            <a:avLst/>
          </a:prstGeom>
          <a:ln/>
        </p:spPr>
        <p:txBody>
          <a:bodyPr vert="horz" wrap="square" lIns="0" tIns="0" rIns="0" bIns="0" rtlCol="0" anchor="b" anchorCtr="0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塔里木河流域的地理位置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685901" y="2024509"/>
            <a:ext cx="8972550" cy="763780"/>
          </a:xfrm>
          <a:prstGeom prst="rect">
            <a:avLst/>
          </a:prstGeom>
          <a:ln/>
        </p:spPr>
        <p:txBody>
          <a:bodyPr vert="horz" wrap="square" lIns="0" tIns="0" rIns="0" bIns="0" rtlCol="0" anchor="t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塔里木河流域位于新疆南部，是中国第一大内陆河，流域面积广达102万平方千米。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76023" y="265328"/>
            <a:ext cx="11239500" cy="914400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3000" b="1">
                <a:solidFill>
                  <a:schemeClr val="dk2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神秘塔里木河流域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838598" y="1564792"/>
            <a:ext cx="353467" cy="353467"/>
            <a:chOff x="838598" y="1564792"/>
            <a:chExt cx="353467" cy="353467"/>
          </a:xfrm>
        </p:grpSpPr>
        <p:sp>
          <p:nvSpPr>
            <p:cNvPr id="6" name="AutoShape 6"/>
            <p:cNvSpPr/>
            <p:nvPr/>
          </p:nvSpPr>
          <p:spPr>
            <a:xfrm>
              <a:off x="920082" y="1646276"/>
              <a:ext cx="190500" cy="190500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  <a:ln/>
          </p:spPr>
        </p:sp>
        <p:sp>
          <p:nvSpPr>
            <p:cNvPr id="7" name="AutoShape 7"/>
            <p:cNvSpPr/>
            <p:nvPr/>
          </p:nvSpPr>
          <p:spPr>
            <a:xfrm>
              <a:off x="838598" y="1564792"/>
              <a:ext cx="353467" cy="353467"/>
            </a:xfrm>
            <a:prstGeom prst="ellipse">
              <a:avLst/>
            </a:prstGeom>
            <a:solidFill>
              <a:schemeClr val="accent1">
                <a:alpha val="16000"/>
              </a:schemeClr>
            </a:solidFill>
            <a:ln/>
          </p:spPr>
        </p:sp>
      </p:grpSp>
      <p:sp>
        <p:nvSpPr>
          <p:cNvPr id="8" name="TextBox 8"/>
          <p:cNvSpPr txBox="1"/>
          <p:nvPr/>
        </p:nvSpPr>
        <p:spPr>
          <a:xfrm>
            <a:off x="1685901" y="3189254"/>
            <a:ext cx="8946338" cy="555784"/>
          </a:xfrm>
          <a:prstGeom prst="rect">
            <a:avLst/>
          </a:prstGeom>
          <a:ln/>
        </p:spPr>
        <p:txBody>
          <a:bodyPr vert="horz" wrap="square" lIns="0" tIns="0" rIns="0" bIns="0" rtlCol="0" anchor="b" anchorCtr="0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塔里木河流域的特点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685901" y="3851288"/>
            <a:ext cx="8972550" cy="763780"/>
          </a:xfrm>
          <a:prstGeom prst="rect">
            <a:avLst/>
          </a:prstGeom>
          <a:ln/>
        </p:spPr>
        <p:txBody>
          <a:bodyPr vert="horz" wrap="square" lIns="0" tIns="0" rIns="0" bIns="0" rtlCol="0" anchor="t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塔里木河流域周围是天山南坡—昆仑山—阿尔金山等高原山区，中间是塔里木盆地，河流呈向心分布，大多数小河流出山区后消耗散失于绿洲和广阔的沙漠地区。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838598" y="3391571"/>
            <a:ext cx="353467" cy="353467"/>
            <a:chOff x="838598" y="3391571"/>
            <a:chExt cx="353467" cy="353467"/>
          </a:xfrm>
        </p:grpSpPr>
        <p:sp>
          <p:nvSpPr>
            <p:cNvPr id="11" name="AutoShape 11"/>
            <p:cNvSpPr/>
            <p:nvPr/>
          </p:nvSpPr>
          <p:spPr>
            <a:xfrm>
              <a:off x="920082" y="3473055"/>
              <a:ext cx="190500" cy="190500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  <a:ln/>
          </p:spPr>
        </p:sp>
        <p:sp>
          <p:nvSpPr>
            <p:cNvPr id="12" name="AutoShape 12"/>
            <p:cNvSpPr/>
            <p:nvPr/>
          </p:nvSpPr>
          <p:spPr>
            <a:xfrm>
              <a:off x="838598" y="3391571"/>
              <a:ext cx="353467" cy="353467"/>
            </a:xfrm>
            <a:prstGeom prst="ellipse">
              <a:avLst/>
            </a:prstGeom>
            <a:solidFill>
              <a:schemeClr val="accent1">
                <a:alpha val="16000"/>
              </a:schemeClr>
            </a:solidFill>
            <a:ln/>
          </p:spPr>
        </p:sp>
      </p:grpSp>
      <p:sp>
        <p:nvSpPr>
          <p:cNvPr id="13" name="TextBox 13"/>
          <p:cNvSpPr txBox="1"/>
          <p:nvPr/>
        </p:nvSpPr>
        <p:spPr>
          <a:xfrm>
            <a:off x="1685901" y="4975292"/>
            <a:ext cx="8946338" cy="555784"/>
          </a:xfrm>
          <a:prstGeom prst="rect">
            <a:avLst/>
          </a:prstGeom>
          <a:ln/>
        </p:spPr>
        <p:txBody>
          <a:bodyPr vert="horz" wrap="square" lIns="0" tIns="0" rIns="0" bIns="0" rtlCol="0" anchor="b" anchorCtr="0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塔里木河流域的文化意义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685901" y="5637325"/>
            <a:ext cx="8972550" cy="763780"/>
          </a:xfrm>
          <a:prstGeom prst="rect">
            <a:avLst/>
          </a:prstGeom>
          <a:ln/>
        </p:spPr>
        <p:txBody>
          <a:bodyPr vert="horz" wrap="square" lIns="0" tIns="0" rIns="0" bIns="0" rtlCol="0" anchor="t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塔里木河流域是古丝绸之路的重要通道，流域内有着丰富的历史文化遗产和民族风情，是新疆最具代表性的文化区域之一。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838598" y="5177608"/>
            <a:ext cx="353467" cy="353467"/>
            <a:chOff x="838598" y="5177608"/>
            <a:chExt cx="353467" cy="353467"/>
          </a:xfrm>
        </p:grpSpPr>
        <p:sp>
          <p:nvSpPr>
            <p:cNvPr id="16" name="AutoShape 16"/>
            <p:cNvSpPr/>
            <p:nvPr/>
          </p:nvSpPr>
          <p:spPr>
            <a:xfrm>
              <a:off x="920082" y="5259092"/>
              <a:ext cx="190500" cy="190500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  <a:ln/>
          </p:spPr>
        </p:sp>
        <p:sp>
          <p:nvSpPr>
            <p:cNvPr id="17" name="AutoShape 17"/>
            <p:cNvSpPr/>
            <p:nvPr/>
          </p:nvSpPr>
          <p:spPr>
            <a:xfrm>
              <a:off x="838598" y="5177608"/>
              <a:ext cx="353467" cy="353467"/>
            </a:xfrm>
            <a:prstGeom prst="ellipse">
              <a:avLst/>
            </a:prstGeom>
            <a:solidFill>
              <a:schemeClr val="accent1">
                <a:alpha val="16000"/>
              </a:schemeClr>
            </a:solidFill>
            <a:ln/>
          </p:spPr>
        </p:sp>
      </p:grpSp>
      <p:cxnSp>
        <p:nvCxnSpPr>
          <p:cNvPr id="18" name="Connector 18"/>
          <p:cNvCxnSpPr/>
          <p:nvPr/>
        </p:nvCxnSpPr>
        <p:spPr>
          <a:xfrm>
            <a:off x="1015332" y="1728028"/>
            <a:ext cx="0" cy="5214957"/>
          </a:xfrm>
          <a:prstGeom prst="line">
            <a:avLst/>
          </a:prstGeom>
          <a:ln w="19050">
            <a:solidFill>
              <a:schemeClr val="accent1"/>
            </a:solidFill>
            <a:prstDash val="dash"/>
            <a:headEnd type="none"/>
            <a:tailEnd type="triangle"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251903"/>
      </a:dk1>
      <a:lt1>
        <a:srgbClr val="E6E6D2"/>
      </a:lt1>
      <a:dk2>
        <a:srgbClr val="251903"/>
      </a:dk2>
      <a:lt2>
        <a:srgbClr val="E6E6D2"/>
      </a:lt2>
      <a:accent1>
        <a:srgbClr val="076843"/>
      </a:accent1>
      <a:accent2>
        <a:srgbClr val="0A774D"/>
      </a:accent2>
      <a:accent3>
        <a:srgbClr val="19883D"/>
      </a:accent3>
      <a:accent4>
        <a:srgbClr val="075C3C"/>
      </a:accent4>
      <a:accent5>
        <a:srgbClr val="0E4C34"/>
      </a:accent5>
      <a:accent6>
        <a:srgbClr val="0E3B29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658</Words>
  <Application>Microsoft Office PowerPoint</Application>
  <PresentationFormat>宽屏</PresentationFormat>
  <Paragraphs>187</Paragraphs>
  <Slides>31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35" baseType="lpstr">
      <vt:lpstr>Microsoft Yahei</vt:lpstr>
      <vt:lpstr>Arial</vt:lpstr>
      <vt:lpstr>Calibri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俊皓 林</cp:lastModifiedBy>
  <cp:revision>3</cp:revision>
  <dcterms:created xsi:type="dcterms:W3CDTF">2006-08-16T00:00:00Z</dcterms:created>
  <dcterms:modified xsi:type="dcterms:W3CDTF">2024-10-29T13:10:02Z</dcterms:modified>
</cp:coreProperties>
</file>